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13"/>
  </p:notesMasterIdLst>
  <p:handoutMasterIdLst>
    <p:handoutMasterId r:id="rId14"/>
  </p:handoutMasterIdLst>
  <p:sldIdLst>
    <p:sldId id="1387" r:id="rId2"/>
    <p:sldId id="1388" r:id="rId3"/>
    <p:sldId id="1389" r:id="rId4"/>
    <p:sldId id="1169" r:id="rId5"/>
    <p:sldId id="1170" r:id="rId6"/>
    <p:sldId id="1171" r:id="rId7"/>
    <p:sldId id="1172" r:id="rId8"/>
    <p:sldId id="1173" r:id="rId9"/>
    <p:sldId id="1174" r:id="rId10"/>
    <p:sldId id="1390" r:id="rId11"/>
    <p:sldId id="85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196" userDrawn="1">
          <p15:clr>
            <a:srgbClr val="A4A3A4"/>
          </p15:clr>
        </p15:guide>
        <p15:guide id="2" pos="12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orient="horz" pos="2918" userDrawn="1">
          <p15:clr>
            <a:srgbClr val="A4A3A4"/>
          </p15:clr>
        </p15:guide>
        <p15:guide id="5" orient="horz" pos="2397" userDrawn="1">
          <p15:clr>
            <a:srgbClr val="A4A3A4"/>
          </p15:clr>
        </p15:guide>
        <p15:guide id="6" orient="horz" pos="1491" userDrawn="1">
          <p15:clr>
            <a:srgbClr val="A4A3A4"/>
          </p15:clr>
        </p15:guide>
        <p15:guide id="7" pos="288" userDrawn="1">
          <p15:clr>
            <a:srgbClr val="A4A3A4"/>
          </p15:clr>
        </p15:guide>
        <p15:guide id="8" pos="1176" userDrawn="1">
          <p15:clr>
            <a:srgbClr val="A4A3A4"/>
          </p15:clr>
        </p15:guide>
        <p15:guide id="9" pos="2880" userDrawn="1">
          <p15:clr>
            <a:srgbClr val="A4A3A4"/>
          </p15:clr>
        </p15:guide>
        <p15:guide id="10" pos="2077" userDrawn="1">
          <p15:clr>
            <a:srgbClr val="A4A3A4"/>
          </p15:clr>
        </p15:guide>
        <p15:guide id="11" orient="horz" pos="890" userDrawn="1">
          <p15:clr>
            <a:srgbClr val="A4A3A4"/>
          </p15:clr>
        </p15:guide>
        <p15:guide id="12" orient="horz" pos="12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anikandan Srinivasan" initials="" lastIdx="5" clrIdx="6"/>
  <p:cmAuthor id="1" name="Rob Murphy" initials="" lastIdx="1" clrIdx="0"/>
  <p:cmAuthor id="8" name="Chris Splinter" initials="" lastIdx="2" clrIdx="7"/>
  <p:cmAuthor id="2" name="Eric Zietlow" initials="" lastIdx="2" clrIdx="1"/>
  <p:cmAuthor id="9" name="Khalid Shaikh" initials="" lastIdx="2" clrIdx="8"/>
  <p:cmAuthor id="3" name="Shubhra Sinha" initials="" lastIdx="1" clrIdx="2"/>
  <p:cmAuthor id="4" name="Andrew Lampitt" initials="" lastIdx="11" clrIdx="3"/>
  <p:cmAuthor id="5" name="Brian Hess" initials="" lastIdx="1" clrIdx="4"/>
  <p:cmAuthor id="6" name="Matt Kennedy" initials="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31A7"/>
    <a:srgbClr val="BFBFBF"/>
    <a:srgbClr val="007A97"/>
    <a:srgbClr val="FAB200"/>
    <a:srgbClr val="7D5900"/>
    <a:srgbClr val="FFE29E"/>
    <a:srgbClr val="FFF4D6"/>
    <a:srgbClr val="FFC72C"/>
    <a:srgbClr val="FFDE81"/>
    <a:srgbClr val="FFD3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47"/>
    <p:restoredTop sz="58585"/>
  </p:normalViewPr>
  <p:slideViewPr>
    <p:cSldViewPr snapToGrid="0" snapToObjects="1">
      <p:cViewPr varScale="1">
        <p:scale>
          <a:sx n="66" d="100"/>
          <a:sy n="66" d="100"/>
        </p:scale>
        <p:origin x="1544" y="184"/>
      </p:cViewPr>
      <p:guideLst>
        <p:guide pos="4196"/>
        <p:guide pos="120"/>
        <p:guide pos="192"/>
        <p:guide orient="horz" pos="2918"/>
        <p:guide orient="horz" pos="2397"/>
        <p:guide orient="horz" pos="1491"/>
        <p:guide pos="288"/>
        <p:guide pos="1176"/>
        <p:guide pos="2880"/>
        <p:guide pos="2077"/>
        <p:guide orient="horz" pos="890"/>
        <p:guide orient="horz" pos="12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>
        <p:scale>
          <a:sx n="137" d="100"/>
          <a:sy n="137" d="100"/>
        </p:scale>
        <p:origin x="2120" y="1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2D00C-46DC-0F47-B2AC-989F5DFB1A7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6F642-BC8A-F24D-81C7-A1734C779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19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63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380963" y="4343400"/>
            <a:ext cx="60960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06D045-5D1E-4691-89D6-C15C3E4D6EE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D9E9AA33-EA30-3C42-82D8-9FCE492AA7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12107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lvl1pPr marL="342900" indent="-184150" algn="l" defTabSz="914400" rtl="0" eaLnBrk="1" latinLnBrk="0" hangingPunct="1">
      <a:tabLst/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E9AA33-EA30-3C42-82D8-9FCE492AA72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033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I’d like to show you Cassandra in action and what that experience is like, working with CQL in DataStax Enterprise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E9AA33-EA30-3C42-82D8-9FCE492AA72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67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lemmatization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inflectional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sometimes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derivationally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related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form.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de-DE" dirty="0"/>
              <a:t>am, </a:t>
            </a:r>
            <a:r>
              <a:rPr lang="de-DE" dirty="0" err="1"/>
              <a:t>are</a:t>
            </a:r>
            <a:r>
              <a:rPr lang="de-DE" dirty="0"/>
              <a:t>, </a:t>
            </a:r>
            <a:r>
              <a:rPr lang="de-DE" dirty="0" err="1"/>
              <a:t>is</a:t>
            </a:r>
            <a:r>
              <a:rPr lang="de-DE" dirty="0"/>
              <a:t>  </a:t>
            </a:r>
            <a:r>
              <a:rPr lang="de-DE" dirty="0" err="1"/>
              <a:t>be</a:t>
            </a:r>
            <a:r>
              <a:rPr lang="de-DE" dirty="0"/>
              <a:t> </a:t>
            </a:r>
            <a:br>
              <a:rPr lang="de-DE" dirty="0"/>
            </a:br>
            <a:r>
              <a:rPr lang="de-DE" dirty="0" err="1"/>
              <a:t>car</a:t>
            </a:r>
            <a:r>
              <a:rPr lang="de-DE" dirty="0"/>
              <a:t>, </a:t>
            </a:r>
            <a:r>
              <a:rPr lang="de-DE" dirty="0" err="1"/>
              <a:t>cars</a:t>
            </a:r>
            <a:r>
              <a:rPr lang="de-DE" dirty="0"/>
              <a:t>, </a:t>
            </a:r>
            <a:r>
              <a:rPr lang="de-DE" dirty="0" err="1"/>
              <a:t>car's</a:t>
            </a:r>
            <a:r>
              <a:rPr lang="de-DE" dirty="0"/>
              <a:t>, </a:t>
            </a:r>
            <a:r>
              <a:rPr lang="de-DE" dirty="0" err="1"/>
              <a:t>cars</a:t>
            </a:r>
            <a:r>
              <a:rPr lang="de-DE" dirty="0"/>
              <a:t>'  </a:t>
            </a:r>
            <a:r>
              <a:rPr lang="de-DE" dirty="0" err="1"/>
              <a:t>car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something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like: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boy's</a:t>
            </a:r>
            <a:r>
              <a:rPr lang="de-DE" dirty="0"/>
              <a:t> </a:t>
            </a:r>
            <a:r>
              <a:rPr lang="de-DE" dirty="0" err="1"/>
              <a:t>cars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different </a:t>
            </a:r>
            <a:r>
              <a:rPr lang="de-DE" dirty="0" err="1"/>
              <a:t>colors</a:t>
            </a:r>
            <a:r>
              <a:rPr lang="de-DE" dirty="0"/>
              <a:t>  </a:t>
            </a:r>
            <a:br>
              <a:rPr lang="de-DE" dirty="0"/>
            </a:b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boy</a:t>
            </a:r>
            <a:r>
              <a:rPr lang="de-DE" dirty="0"/>
              <a:t> </a:t>
            </a:r>
            <a:r>
              <a:rPr lang="de-DE" dirty="0" err="1"/>
              <a:t>car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differ</a:t>
            </a:r>
            <a:r>
              <a:rPr lang="de-DE" dirty="0"/>
              <a:t> </a:t>
            </a:r>
            <a:r>
              <a:rPr lang="de-DE" dirty="0" err="1"/>
              <a:t>color</a:t>
            </a:r>
            <a:endParaRPr lang="de-DE" sz="1200" b="0" i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200" b="0" i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Lemmatization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usually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doing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things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properly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vocabulary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morphological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ELK</a:t>
            </a:r>
            <a:r>
              <a:rPr lang="de-DE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Stack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318A9E-BB36-0C46-9FC2-F9442BF833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04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2"/>
          <p:cNvSpPr txBox="1">
            <a:spLocks noGrp="1"/>
          </p:cNvSpPr>
          <p:nvPr/>
        </p:nvSpPr>
        <p:spPr>
          <a:xfrm>
            <a:off x="4281488" y="0"/>
            <a:ext cx="3276600" cy="536575"/>
          </a:xfrm>
          <a:prstGeom prst="rect">
            <a:avLst/>
          </a:prstGeom>
          <a:noFill/>
        </p:spPr>
        <p:txBody>
          <a:bodyPr vert="horz" lIns="91440" tIns="45720" rIns="91440" bIns="45720"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01BA20-20B8-4ECB-A588-95B6F928BFA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6/20/18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12"/>
          <p:cNvSpPr txBox="1">
            <a:spLocks noGrp="1"/>
          </p:cNvSpPr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D446FA6-5D6C-4625-95BB-CDC49B84BF7F}" type="slidenum">
              <a:rPr kumimoji="0" lang="pl-PL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/>
                <a:ea typeface="DejaVu Sans" pitchFamily="2"/>
                <a:cs typeface="DejaVu Sans" pitchFamily="2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l-PL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Slide Number Placeholder 6"/>
          <p:cNvSpPr txBox="1">
            <a:spLocks noGrp="1"/>
          </p:cNvSpPr>
          <p:nvPr/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4F48A-4458-40AB-9E9C-2A752605DA1B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/>
                <a:ea typeface="DejaVu Sans" pitchFamily="2"/>
                <a:cs typeface="DejaVu Sans" pitchFamily="2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  <a:noFill/>
          <a:ln>
            <a:noFill/>
          </a:ln>
        </p:spPr>
        <p:txBody>
          <a:bodyPr lIns="0" tIns="0" rIns="0" bIns="0"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90171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318A9E-BB36-0C46-9FC2-F9442BF833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04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318A9E-BB36-0C46-9FC2-F9442BF833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71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DataStax, All Rights Reserved.</a:t>
            </a:r>
            <a:endParaRPr lang="mr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E9AA33-EA30-3C42-82D8-9FCE492AA72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241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E9AA33-EA30-3C42-82D8-9FCE492AA72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28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3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3.wdp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3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3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ingle Corner Rectangle 4"/>
          <p:cNvSpPr/>
          <p:nvPr userDrawn="1"/>
        </p:nvSpPr>
        <p:spPr>
          <a:xfrm flipH="1">
            <a:off x="0" y="1"/>
            <a:ext cx="4267200" cy="4286249"/>
          </a:xfrm>
          <a:prstGeom prst="round1Rect">
            <a:avLst>
              <a:gd name="adj" fmla="val 3481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4635" y="1733071"/>
            <a:ext cx="3350010" cy="3392685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 flipH="1">
            <a:off x="4261390" y="-1"/>
            <a:ext cx="4882610" cy="4291781"/>
          </a:xfrm>
          <a:custGeom>
            <a:avLst/>
            <a:gdLst>
              <a:gd name="connsiteX0" fmla="*/ 4877692 w 4882610"/>
              <a:gd name="connsiteY0" fmla="*/ 0 h 4305302"/>
              <a:gd name="connsiteX1" fmla="*/ 0 w 4882610"/>
              <a:gd name="connsiteY1" fmla="*/ 0 h 4305302"/>
              <a:gd name="connsiteX2" fmla="*/ 0 w 4882610"/>
              <a:gd name="connsiteY2" fmla="*/ 1558799 h 4305302"/>
              <a:gd name="connsiteX3" fmla="*/ 1560 w 4882610"/>
              <a:gd name="connsiteY3" fmla="*/ 1766430 h 4305302"/>
              <a:gd name="connsiteX4" fmla="*/ 5811 w 4882610"/>
              <a:gd name="connsiteY4" fmla="*/ 2834111 h 4305302"/>
              <a:gd name="connsiteX5" fmla="*/ 1475417 w 4882610"/>
              <a:gd name="connsiteY5" fmla="*/ 4305302 h 4305302"/>
              <a:gd name="connsiteX6" fmla="*/ 4882610 w 4882610"/>
              <a:gd name="connsiteY6" fmla="*/ 4300781 h 4305302"/>
              <a:gd name="connsiteX7" fmla="*/ 4882610 w 4882610"/>
              <a:gd name="connsiteY7" fmla="*/ 19 h 430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82610" h="4305302">
                <a:moveTo>
                  <a:pt x="4877692" y="0"/>
                </a:moveTo>
                <a:lnTo>
                  <a:pt x="0" y="0"/>
                </a:lnTo>
                <a:lnTo>
                  <a:pt x="0" y="1558799"/>
                </a:lnTo>
                <a:lnTo>
                  <a:pt x="1560" y="1766430"/>
                </a:lnTo>
                <a:cubicBezTo>
                  <a:pt x="4254" y="2124944"/>
                  <a:pt x="6310" y="2482148"/>
                  <a:pt x="5811" y="2834111"/>
                </a:cubicBezTo>
                <a:cubicBezTo>
                  <a:pt x="5811" y="3646628"/>
                  <a:pt x="663775" y="4305302"/>
                  <a:pt x="1475417" y="4305302"/>
                </a:cubicBezTo>
                <a:lnTo>
                  <a:pt x="4882610" y="4300781"/>
                </a:lnTo>
                <a:lnTo>
                  <a:pt x="4882610" y="1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26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wrap="none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27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28" name="Shape 74" descr="line-dot-pattern@2x.png"/>
          <p:cNvPicPr preferRelativeResize="0"/>
          <p:nvPr userDrawn="1"/>
        </p:nvPicPr>
        <p:blipFill rotWithShape="1">
          <a:blip r:embed="rId4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274" y="0"/>
            <a:ext cx="5199810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71"/>
          <p:cNvSpPr txBox="1">
            <a:spLocks noGrp="1"/>
          </p:cNvSpPr>
          <p:nvPr>
            <p:ph type="body" idx="1"/>
          </p:nvPr>
        </p:nvSpPr>
        <p:spPr>
          <a:xfrm>
            <a:off x="457200" y="3015512"/>
            <a:ext cx="3409406" cy="118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hape 64"/>
          <p:cNvSpPr txBox="1">
            <a:spLocks noGrp="1"/>
          </p:cNvSpPr>
          <p:nvPr>
            <p:ph type="title"/>
          </p:nvPr>
        </p:nvSpPr>
        <p:spPr>
          <a:xfrm>
            <a:off x="457200" y="1702021"/>
            <a:ext cx="3409406" cy="12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47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6" descr="line-dot-pattern@2x.png"/>
          <p:cNvPicPr>
            <a:picLocks noChangeAspect="1"/>
          </p:cNvPicPr>
          <p:nvPr userDrawn="1"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54964"/>
            <a:ext cx="6248400" cy="519846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9215" y="4803191"/>
            <a:ext cx="2284327" cy="22063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 cstate="screen">
            <a:lum bright="70000" contrast="-70000"/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4744" y="1733071"/>
            <a:ext cx="3350010" cy="339268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Title text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4" name="Date Placeholder 4"/>
          <p:cNvSpPr>
            <a:spLocks noGrp="1"/>
          </p:cNvSpPr>
          <p:nvPr>
            <p:ph type="dt" sz="half" idx="12"/>
          </p:nvPr>
        </p:nvSpPr>
        <p:spPr>
          <a:xfrm>
            <a:off x="474791" y="4790122"/>
            <a:ext cx="2057400" cy="2746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DataStax, All Rights Reserved.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H="1">
            <a:off x="1773973" y="1788839"/>
            <a:ext cx="3817970" cy="38666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5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 dirty="0"/>
          </a:p>
        </p:txBody>
      </p:sp>
      <p:sp>
        <p:nvSpPr>
          <p:cNvPr id="16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1" name="Content Placeholder 2"/>
          <p:cNvSpPr>
            <a:spLocks noGrp="1"/>
          </p:cNvSpPr>
          <p:nvPr>
            <p:ph sz="quarter" idx="10"/>
          </p:nvPr>
        </p:nvSpPr>
        <p:spPr>
          <a:xfrm>
            <a:off x="362956" y="313490"/>
            <a:ext cx="7613984" cy="244157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4800"/>
            </a:lvl1pPr>
            <a:lvl2pPr>
              <a:lnSpc>
                <a:spcPct val="80000"/>
              </a:lnSpc>
              <a:defRPr sz="4800"/>
            </a:lvl2pPr>
            <a:lvl3pPr>
              <a:lnSpc>
                <a:spcPct val="80000"/>
              </a:lnSpc>
              <a:defRPr sz="4800"/>
            </a:lvl3pPr>
            <a:lvl4pPr>
              <a:lnSpc>
                <a:spcPct val="80000"/>
              </a:lnSpc>
              <a:defRPr sz="4800"/>
            </a:lvl4pPr>
            <a:lvl5pPr>
              <a:lnSpc>
                <a:spcPct val="80000"/>
              </a:lnSpc>
              <a:defRPr sz="4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/>
          <a:lstStyle/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52842" y="336629"/>
            <a:ext cx="8394700" cy="376555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6600"/>
            </a:lvl1pPr>
            <a:lvl2pPr>
              <a:lnSpc>
                <a:spcPct val="80000"/>
              </a:lnSpc>
              <a:defRPr sz="6600"/>
            </a:lvl2pPr>
            <a:lvl3pPr>
              <a:lnSpc>
                <a:spcPct val="80000"/>
              </a:lnSpc>
              <a:defRPr sz="6600"/>
            </a:lvl3pPr>
            <a:lvl4pPr>
              <a:lnSpc>
                <a:spcPct val="80000"/>
              </a:lnSpc>
              <a:defRPr sz="6600"/>
            </a:lvl4pPr>
            <a:lvl5pPr>
              <a:lnSpc>
                <a:spcPct val="80000"/>
              </a:lnSpc>
              <a:defRPr sz="6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27783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H="1">
            <a:off x="1773973" y="1788839"/>
            <a:ext cx="3817970" cy="38666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5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16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8" name="Shape 74" descr="line-dot-pattern@2x.png"/>
          <p:cNvPicPr preferRelativeResize="0"/>
          <p:nvPr userDrawn="1"/>
        </p:nvPicPr>
        <p:blipFill rotWithShape="1">
          <a:blip r:embed="rId4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 Single Corner Rectangle 18"/>
          <p:cNvSpPr/>
          <p:nvPr userDrawn="1"/>
        </p:nvSpPr>
        <p:spPr>
          <a:xfrm rot="5400000">
            <a:off x="2000247" y="-2000250"/>
            <a:ext cx="5143501" cy="9144002"/>
          </a:xfrm>
          <a:prstGeom prst="round1Rect">
            <a:avLst>
              <a:gd name="adj" fmla="val 0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H="1">
            <a:off x="1773973" y="1788839"/>
            <a:ext cx="3817970" cy="38666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5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16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</a:p>
        </p:txBody>
      </p:sp>
      <p:pic>
        <p:nvPicPr>
          <p:cNvPr id="17" name="Shape 74" descr="line-dot-pattern@2x.png"/>
          <p:cNvPicPr preferRelativeResize="0"/>
          <p:nvPr userDrawn="1"/>
        </p:nvPicPr>
        <p:blipFill rotWithShape="1">
          <a:blip r:embed="rId4" cstate="hqprint"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0" y="0"/>
            <a:ext cx="4286808" cy="4046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ue 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9144000" cy="5150358"/>
          </a:xfrm>
          <a:prstGeom prst="rect">
            <a:avLst/>
          </a:prstGeom>
          <a:solidFill>
            <a:srgbClr val="007A97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120015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68313" y="2395539"/>
            <a:ext cx="8229600" cy="5762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09550" algn="l" rtl="0">
              <a:spcBef>
                <a:spcPts val="600"/>
              </a:spcBef>
              <a:buClr>
                <a:srgbClr val="4C5858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rgbClr val="4C585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143000" marR="0" lvl="2" indent="-158750" algn="l" rtl="0">
              <a:spcBef>
                <a:spcPts val="600"/>
              </a:spcBef>
              <a:buClr>
                <a:srgbClr val="4C5858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4C585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600200" marR="0" lvl="3" indent="-161925" algn="l" rtl="0">
              <a:spcBef>
                <a:spcPts val="600"/>
              </a:spcBef>
              <a:buClr>
                <a:srgbClr val="4C5858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rgbClr val="4C585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057400" marR="0" lvl="4" indent="-161925" algn="l" rtl="0">
              <a:spcBef>
                <a:spcPts val="600"/>
              </a:spcBef>
              <a:buClr>
                <a:srgbClr val="4C5858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rgbClr val="4C585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605121" y="2209800"/>
            <a:ext cx="8092792" cy="0"/>
          </a:xfrm>
          <a:prstGeom prst="straightConnector1">
            <a:avLst/>
          </a:prstGeom>
          <a:noFill/>
          <a:ln w="12700" cap="rnd" cmpd="sng">
            <a:solidFill>
              <a:schemeClr val="lt1"/>
            </a:solidFill>
            <a:prstDash val="solid"/>
            <a:round/>
            <a:headEnd type="oval" w="sm" len="sm"/>
            <a:tailEnd type="oval" w="sm" len="sm"/>
          </a:ln>
        </p:spPr>
      </p:cxnSp>
      <p:pic>
        <p:nvPicPr>
          <p:cNvPr id="21" name="Shape 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38440" y="3158867"/>
            <a:ext cx="3322320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Shape 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49434" y="4654292"/>
            <a:ext cx="1823672" cy="4015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59417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 Text Slide">
  <p:cSld name="3_Blue Text Slide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/>
          <p:nvPr/>
        </p:nvSpPr>
        <p:spPr>
          <a:xfrm rot="10800000" flipH="1">
            <a:off x="-1" y="85"/>
            <a:ext cx="9144000" cy="866400"/>
          </a:xfrm>
          <a:prstGeom prst="round1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Shape 597"/>
          <p:cNvSpPr txBox="1">
            <a:spLocks noGrp="1"/>
          </p:cNvSpPr>
          <p:nvPr>
            <p:ph type="title"/>
          </p:nvPr>
        </p:nvSpPr>
        <p:spPr>
          <a:xfrm>
            <a:off x="457200" y="270472"/>
            <a:ext cx="6726300" cy="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98" name="Shape 598" descr="line-dot-pattern@2x.png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-5400000">
            <a:off x="7179812" y="-1097707"/>
            <a:ext cx="866487" cy="3061892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457200" y="1123949"/>
            <a:ext cx="8229600" cy="3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30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00" name="Shape 6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17524" y="4709160"/>
            <a:ext cx="2496313" cy="40271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Shape 601"/>
          <p:cNvSpPr txBox="1">
            <a:spLocks noGrp="1"/>
          </p:cNvSpPr>
          <p:nvPr>
            <p:ph type="sldNum" idx="12"/>
          </p:nvPr>
        </p:nvSpPr>
        <p:spPr>
          <a:xfrm>
            <a:off x="99060" y="4789170"/>
            <a:ext cx="2895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2" name="Shape 602"/>
          <p:cNvSpPr txBox="1">
            <a:spLocks noGrp="1"/>
          </p:cNvSpPr>
          <p:nvPr>
            <p:ph type="dt" idx="10"/>
          </p:nvPr>
        </p:nvSpPr>
        <p:spPr>
          <a:xfrm>
            <a:off x="474791" y="4790122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03" name="Shape 603"/>
          <p:cNvPicPr preferRelativeResize="0"/>
          <p:nvPr/>
        </p:nvPicPr>
        <p:blipFill rotWithShape="1">
          <a:blip r:embed="rId4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268"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Shape 604"/>
          <p:cNvSpPr txBox="1">
            <a:spLocks noGrp="1"/>
          </p:cNvSpPr>
          <p:nvPr>
            <p:ph type="ftr" idx="11"/>
          </p:nvPr>
        </p:nvSpPr>
        <p:spPr>
          <a:xfrm>
            <a:off x="3028950" y="4789169"/>
            <a:ext cx="30861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1503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Round Single Corner Rectangle 9"/>
          <p:cNvSpPr/>
          <p:nvPr userDrawn="1"/>
        </p:nvSpPr>
        <p:spPr>
          <a:xfrm rot="10800000" flipH="1">
            <a:off x="0" y="0"/>
            <a:ext cx="6858000" cy="3687580"/>
          </a:xfrm>
          <a:prstGeom prst="round1Rect">
            <a:avLst>
              <a:gd name="adj" fmla="val 2792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Shape 74" descr="line-dot-pattern@2x.png"/>
          <p:cNvPicPr preferRelativeResize="0"/>
          <p:nvPr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17418"/>
            <a:ext cx="5199810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1656672"/>
            <a:ext cx="558437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/>
          <a:lstStyle>
            <a:lvl1pPr>
              <a:defRPr sz="3600" b="1" dirty="0">
                <a:solidFill>
                  <a:schemeClr val="lt1"/>
                </a:solidFill>
              </a:defRPr>
            </a:lvl1pPr>
          </a:lstStyle>
          <a:p>
            <a:pPr marL="0" lvl="0" indent="0">
              <a:lnSpc>
                <a:spcPct val="90000"/>
              </a:lnSpc>
              <a:buClr>
                <a:schemeClr val="lt1"/>
              </a:buClr>
              <a:buSzPts val="1400"/>
              <a:buFont typeface="Arial"/>
            </a:pPr>
            <a:r>
              <a:rPr lang="en-US"/>
              <a:t>Click to edit Master title style</a:t>
            </a:r>
            <a:endParaRPr dirty="0"/>
          </a:p>
        </p:txBody>
      </p:sp>
      <p:pic>
        <p:nvPicPr>
          <p:cNvPr id="9" name="Shape 816"/>
          <p:cNvPicPr preferRelativeResize="0"/>
          <p:nvPr userDrawn="1"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9215" y="4803191"/>
            <a:ext cx="2284327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4478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Single Corner Rectangle 10"/>
          <p:cNvSpPr/>
          <p:nvPr userDrawn="1"/>
        </p:nvSpPr>
        <p:spPr>
          <a:xfrm rot="5400000">
            <a:off x="405812" y="-405814"/>
            <a:ext cx="5143501" cy="5955129"/>
          </a:xfrm>
          <a:prstGeom prst="round1Rect">
            <a:avLst>
              <a:gd name="adj" fmla="val 0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H="1">
            <a:off x="1773973" y="1788839"/>
            <a:ext cx="3817970" cy="38666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8" name="Picture Placeholder 17"/>
          <p:cNvSpPr>
            <a:spLocks noGrp="1" noChangeAspect="1"/>
          </p:cNvSpPr>
          <p:nvPr>
            <p:ph type="pic" sz="quarter" idx="13"/>
          </p:nvPr>
        </p:nvSpPr>
        <p:spPr>
          <a:xfrm>
            <a:off x="3287722" y="605790"/>
            <a:ext cx="5856278" cy="3931920"/>
          </a:xfrm>
          <a:custGeom>
            <a:avLst/>
            <a:gdLst>
              <a:gd name="connsiteX0" fmla="*/ 1737360 w 5175315"/>
              <a:gd name="connsiteY0" fmla="*/ 0 h 3474720"/>
              <a:gd name="connsiteX1" fmla="*/ 2582944 w 5175315"/>
              <a:gd name="connsiteY1" fmla="*/ 0 h 3474720"/>
              <a:gd name="connsiteX2" fmla="*/ 2646104 w 5175315"/>
              <a:gd name="connsiteY2" fmla="*/ 0 h 3474720"/>
              <a:gd name="connsiteX3" fmla="*/ 5175315 w 5175315"/>
              <a:gd name="connsiteY3" fmla="*/ 0 h 3474720"/>
              <a:gd name="connsiteX4" fmla="*/ 5175315 w 5175315"/>
              <a:gd name="connsiteY4" fmla="*/ 3474720 h 3474720"/>
              <a:gd name="connsiteX5" fmla="*/ 2646104 w 5175315"/>
              <a:gd name="connsiteY5" fmla="*/ 3474720 h 3474720"/>
              <a:gd name="connsiteX6" fmla="*/ 2582944 w 5175315"/>
              <a:gd name="connsiteY6" fmla="*/ 3474720 h 3474720"/>
              <a:gd name="connsiteX7" fmla="*/ 1737360 w 5175315"/>
              <a:gd name="connsiteY7" fmla="*/ 3474720 h 3474720"/>
              <a:gd name="connsiteX8" fmla="*/ 0 w 5175315"/>
              <a:gd name="connsiteY8" fmla="*/ 1737360 h 3474720"/>
              <a:gd name="connsiteX9" fmla="*/ 1737360 w 5175315"/>
              <a:gd name="connsiteY9" fmla="*/ 0 h 34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75315" h="3474720">
                <a:moveTo>
                  <a:pt x="1737360" y="0"/>
                </a:moveTo>
                <a:lnTo>
                  <a:pt x="2582944" y="0"/>
                </a:lnTo>
                <a:lnTo>
                  <a:pt x="2646104" y="0"/>
                </a:lnTo>
                <a:lnTo>
                  <a:pt x="5175315" y="0"/>
                </a:lnTo>
                <a:lnTo>
                  <a:pt x="5175315" y="3474720"/>
                </a:lnTo>
                <a:lnTo>
                  <a:pt x="2646104" y="3474720"/>
                </a:lnTo>
                <a:lnTo>
                  <a:pt x="2582944" y="3474720"/>
                </a:lnTo>
                <a:lnTo>
                  <a:pt x="1737360" y="3474720"/>
                </a:lnTo>
                <a:cubicBezTo>
                  <a:pt x="777843" y="3474720"/>
                  <a:pt x="0" y="2696877"/>
                  <a:pt x="0" y="1737360"/>
                </a:cubicBezTo>
                <a:cubicBezTo>
                  <a:pt x="0" y="777843"/>
                  <a:pt x="777843" y="0"/>
                  <a:pt x="1737360" y="0"/>
                </a:cubicBezTo>
                <a:close/>
              </a:path>
            </a:pathLst>
          </a:custGeom>
          <a:solidFill>
            <a:schemeClr val="accent1"/>
          </a:solidFill>
          <a:ln w="127000">
            <a:solidFill>
              <a:schemeClr val="bg2">
                <a:lumMod val="40000"/>
                <a:lumOff val="60000"/>
                <a:alpha val="30000"/>
              </a:schemeClr>
            </a:solidFill>
          </a:ln>
        </p:spPr>
        <p:txBody>
          <a:bodyPr wrap="square">
            <a:noAutofit/>
          </a:bodyPr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7400" y="1922250"/>
            <a:ext cx="2767706" cy="12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16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17" name="Shape 74" descr="line-dot-pattern@2x.png"/>
          <p:cNvPicPr preferRelativeResize="0"/>
          <p:nvPr userDrawn="1"/>
        </p:nvPicPr>
        <p:blipFill rotWithShape="1">
          <a:blip r:embed="rId4" cstate="hqprint"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0" y="0"/>
            <a:ext cx="4286808" cy="4046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Single Corner Rectangle 10"/>
          <p:cNvSpPr/>
          <p:nvPr userDrawn="1"/>
        </p:nvSpPr>
        <p:spPr>
          <a:xfrm rot="10800000" flipH="1">
            <a:off x="-1" y="-6"/>
            <a:ext cx="9144001" cy="866491"/>
          </a:xfrm>
          <a:prstGeom prst="round1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6726195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lt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pic>
        <p:nvPicPr>
          <p:cNvPr id="14" name="Picture 13" descr="line-dot-pattern@2x.png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79812" y="-1097707"/>
            <a:ext cx="866487" cy="306189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457200" y="1123949"/>
            <a:ext cx="8229600" cy="3477087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9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20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4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2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457200" y="1123949"/>
            <a:ext cx="8229600" cy="3477087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9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Shape 74" descr="line-dot-pattern@2x.png"/>
          <p:cNvPicPr preferRelativeResize="0"/>
          <p:nvPr userDrawn="1"/>
        </p:nvPicPr>
        <p:blipFill rotWithShape="1">
          <a:blip r:embed="rId4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0683" y="4789169"/>
            <a:ext cx="309282" cy="2746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">
                <a:solidFill>
                  <a:srgbClr val="BFBFBF"/>
                </a:solidFill>
              </a:defRPr>
            </a:lvl1pPr>
          </a:lstStyle>
          <a:p>
            <a:fld id="{B2ACA3F6-9BF3-9640-9039-906AF661142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3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457200" y="1123949"/>
            <a:ext cx="4003675" cy="3477087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9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7"/>
          </p:nvPr>
        </p:nvSpPr>
        <p:spPr>
          <a:xfrm>
            <a:off x="4691671" y="1123949"/>
            <a:ext cx="4003675" cy="3477087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Two Column Use 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3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3889090" y="1123950"/>
            <a:ext cx="4003675" cy="2772318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9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7"/>
          </p:nvPr>
        </p:nvSpPr>
        <p:spPr>
          <a:xfrm>
            <a:off x="457199" y="1123950"/>
            <a:ext cx="3186236" cy="2772318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2984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Two Column Slide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3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457200" y="1735015"/>
            <a:ext cx="4003675" cy="2866021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9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7"/>
          </p:nvPr>
        </p:nvSpPr>
        <p:spPr>
          <a:xfrm>
            <a:off x="4691671" y="1735015"/>
            <a:ext cx="4003675" cy="2866021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EF4ABC0-2193-8E47-8D19-B02390D8B7D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7200" y="1054536"/>
            <a:ext cx="4003675" cy="491393"/>
          </a:xfrm>
          <a:prstGeom prst="rect">
            <a:avLst/>
          </a:prstGeom>
        </p:spPr>
        <p:txBody>
          <a:bodyPr lIns="0"/>
          <a:lstStyle>
            <a:lvl1pPr marL="6350" marR="0" indent="0" algn="ctr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None/>
              <a:tabLst/>
              <a:defRPr lang="en-US" sz="18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230188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None/>
              <a:tabLst/>
              <a:defRPr lang="en-US" sz="16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461963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None/>
              <a:tabLst/>
              <a:defRPr lang="en-US" sz="1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687388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None/>
              <a:tabLst/>
              <a:defRPr lang="en-US" sz="1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19163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None/>
              <a:tabLst/>
              <a:defRPr lang="en-US" sz="1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5F25550-ABFB-D243-8E22-FD2CAB30FB94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91671" y="1054536"/>
            <a:ext cx="4003675" cy="491393"/>
          </a:xfrm>
          <a:prstGeom prst="rect">
            <a:avLst/>
          </a:prstGeom>
        </p:spPr>
        <p:txBody>
          <a:bodyPr lIns="0"/>
          <a:lstStyle>
            <a:lvl1pPr marL="6350" marR="0" indent="0" algn="ctr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None/>
              <a:tabLst/>
              <a:defRPr lang="en-US" sz="18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230188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None/>
              <a:tabLst/>
              <a:defRPr lang="en-US" sz="16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461963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None/>
              <a:tabLst/>
              <a:defRPr lang="en-US" sz="1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687388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None/>
              <a:tabLst/>
              <a:defRPr lang="en-US" sz="1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19163" marR="0" indent="0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None/>
              <a:tabLst/>
              <a:defRPr lang="en-US" sz="1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18448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 Single Corner Rectangle 12"/>
          <p:cNvSpPr/>
          <p:nvPr userDrawn="1"/>
        </p:nvSpPr>
        <p:spPr>
          <a:xfrm flipV="1">
            <a:off x="0" y="-2"/>
            <a:ext cx="3654128" cy="5143502"/>
          </a:xfrm>
          <a:prstGeom prst="round1Rect">
            <a:avLst>
              <a:gd name="adj" fmla="val 2846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5" name="Shape 98"/>
          <p:cNvSpPr/>
          <p:nvPr userDrawn="1"/>
        </p:nvSpPr>
        <p:spPr>
          <a:xfrm>
            <a:off x="-3472" y="659747"/>
            <a:ext cx="3657600" cy="18428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3" cstate="hq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17418"/>
            <a:ext cx="3654128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Date Placeholder 12"/>
          <p:cNvSpPr>
            <a:spLocks noGrp="1"/>
          </p:cNvSpPr>
          <p:nvPr>
            <p:ph type="dt" sz="half" idx="11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6"/>
          </p:nvPr>
        </p:nvSpPr>
        <p:spPr>
          <a:xfrm>
            <a:off x="4111328" y="659747"/>
            <a:ext cx="4575472" cy="3941290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400"/>
              </a:spcBef>
              <a:spcAft>
                <a:spcPts val="16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hape 71"/>
          <p:cNvSpPr txBox="1">
            <a:spLocks noGrp="1"/>
          </p:cNvSpPr>
          <p:nvPr>
            <p:ph type="body" idx="1"/>
          </p:nvPr>
        </p:nvSpPr>
        <p:spPr>
          <a:xfrm>
            <a:off x="457200" y="1733643"/>
            <a:ext cx="3089305" cy="68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6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Shape 64"/>
          <p:cNvSpPr txBox="1">
            <a:spLocks noGrp="1"/>
          </p:cNvSpPr>
          <p:nvPr>
            <p:ph type="title"/>
          </p:nvPr>
        </p:nvSpPr>
        <p:spPr>
          <a:xfrm>
            <a:off x="457200" y="890791"/>
            <a:ext cx="3089305" cy="82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hqprint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pic>
        <p:nvPicPr>
          <p:cNvPr id="21" name="Shape 74" descr="line-dot-pattern@2x.png"/>
          <p:cNvPicPr preferRelativeResize="0"/>
          <p:nvPr userDrawn="1"/>
        </p:nvPicPr>
        <p:blipFill rotWithShape="1">
          <a:blip r:embed="rId3" cstate="screen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4706530" y="0"/>
            <a:ext cx="4437469" cy="369178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3542339" y="1120777"/>
            <a:ext cx="5144460" cy="3480260"/>
          </a:xfrm>
          <a:prstGeom prst="rect">
            <a:avLst/>
          </a:prstGeom>
        </p:spPr>
        <p:txBody>
          <a:bodyPr lIns="0"/>
          <a:lstStyle>
            <a:lvl1pPr marL="233363" marR="0" indent="-227013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619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ts val="1400"/>
              <a:buFont typeface=".AppleSystemUIFont" charset="-120"/>
              <a:buChar char="–"/>
              <a:tabLst/>
              <a:def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73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9163" marR="0" indent="-23177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.AppleSystemUIFont" charset="-120"/>
              <a:buChar char="–"/>
              <a:tabLst/>
              <a:defRPr 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4588" marR="0" indent="-225425" algn="l" rtl="0">
              <a:lnSpc>
                <a:spcPct val="100000"/>
              </a:lnSpc>
              <a:spcBef>
                <a:spcPts val="280"/>
              </a:spcBef>
              <a:spcAft>
                <a:spcPts val="500"/>
              </a:spcAft>
              <a:buClr>
                <a:schemeClr val="accent5"/>
              </a:buClr>
              <a:buSzPct val="100000"/>
              <a:buFont typeface="Arial"/>
              <a:buChar char="•"/>
              <a:tabLst/>
              <a:def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7524" y="4709160"/>
            <a:ext cx="2496312" cy="402710"/>
          </a:xfrm>
          <a:prstGeom prst="rect">
            <a:avLst/>
          </a:prstGeom>
        </p:spPr>
      </p:pic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1" y="1120776"/>
            <a:ext cx="2799806" cy="3517900"/>
          </a:xfrm>
          <a:prstGeom prst="round1Rect">
            <a:avLst>
              <a:gd name="adj" fmla="val 34218"/>
            </a:avLst>
          </a:prstGeom>
          <a:noFill/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99060" y="4789170"/>
            <a:ext cx="289560" cy="27463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r" defTabSz="457200"/>
            <a:fld id="{625532A8-9998-1545-8016-7D9932388623}" type="slidenum">
              <a:rPr lang="uk-UA" smtClean="0"/>
              <a:pPr algn="r" defTabSz="457200"/>
              <a:t>‹#›</a:t>
            </a:fld>
            <a:endParaRPr lang="uk-UA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2"/>
          <p:cNvSpPr>
            <a:spLocks noGrp="1"/>
          </p:cNvSpPr>
          <p:nvPr>
            <p:ph type="dt" sz="half" idx="2"/>
          </p:nvPr>
        </p:nvSpPr>
        <p:spPr>
          <a:xfrm>
            <a:off x="474791" y="4790122"/>
            <a:ext cx="2057400" cy="274637"/>
          </a:xfrm>
          <a:prstGeom prst="rect">
            <a:avLst/>
          </a:prstGeom>
        </p:spPr>
        <p:txBody>
          <a:bodyPr lIns="0" anchor="b"/>
          <a:lstStyle>
            <a:lvl1pPr>
              <a:defRPr kumimoji="0" lang="en-US" sz="600" kern="1200" spc="0" normalizeH="0" baseline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0683" y="4789169"/>
            <a:ext cx="309282" cy="2746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">
                <a:solidFill>
                  <a:srgbClr val="BFBFBF"/>
                </a:solidFill>
              </a:defRPr>
            </a:lvl1pPr>
          </a:lstStyle>
          <a:p>
            <a:fld id="{B2ACA3F6-9BF3-9640-9039-906AF661142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91" r:id="rId2"/>
    <p:sldLayoutId id="2147483692" r:id="rId3"/>
    <p:sldLayoutId id="2147483693" r:id="rId4"/>
    <p:sldLayoutId id="2147483695" r:id="rId5"/>
    <p:sldLayoutId id="2147483726" r:id="rId6"/>
    <p:sldLayoutId id="2147483725" r:id="rId7"/>
    <p:sldLayoutId id="2147483696" r:id="rId8"/>
    <p:sldLayoutId id="2147483694" r:id="rId9"/>
    <p:sldLayoutId id="2147483710" r:id="rId10"/>
    <p:sldLayoutId id="2147483701" r:id="rId11"/>
    <p:sldLayoutId id="2147483700" r:id="rId12"/>
    <p:sldLayoutId id="2147483705" r:id="rId13"/>
    <p:sldLayoutId id="2147483698" r:id="rId14"/>
    <p:sldLayoutId id="2147483711" r:id="rId15"/>
    <p:sldLayoutId id="2147483724" r:id="rId16"/>
    <p:sldLayoutId id="2147483728" r:id="rId17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151" userDrawn="1">
          <p15:clr>
            <a:srgbClr val="F26B43"/>
          </p15:clr>
        </p15:guide>
        <p15:guide id="2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datastax.com/en/datastax_enterprise/5.0/datastax_enterprise/srch/searchOssSolrDiff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315826-A1B6-3D4E-B840-7F315FCD2C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 defTabSz="457200"/>
            <a:fld id="{625532A8-9998-1545-8016-7D9932388623}" type="slidenum">
              <a:rPr lang="uk-UA" smtClean="0"/>
              <a:pPr algn="r" defTabSz="457200"/>
              <a:t>1</a:t>
            </a:fld>
            <a:endParaRPr lang="uk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62E28-DC90-6E48-9281-E9CC704F211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FA7BA-24D7-7B49-82F3-0360F1A71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7355322-6D26-BF49-B786-134395A1FA2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4422140" cy="993775"/>
          </a:xfrm>
          <a:prstGeom prst="rect">
            <a:avLst/>
          </a:prstGeom>
        </p:spPr>
        <p:txBody>
          <a:bodyPr/>
          <a:lstStyle/>
          <a:p>
            <a:r>
              <a:rPr lang="en-US" sz="2800" b="1" i="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DataStax</a:t>
            </a:r>
            <a:r>
              <a:rPr lang="en-US" sz="2800" b="1" i="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Enterprise 6 Solution </a:t>
            </a:r>
            <a:r>
              <a:rPr lang="en-US" sz="28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Day</a:t>
            </a:r>
            <a:br>
              <a:rPr lang="en-US" sz="28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</a:b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03616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7713C7-3815-EC41-9899-16C254C63A9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defTabSz="457200"/>
            <a:r>
              <a:rPr lang="en-US"/>
              <a:t>© DataStax, All Rights Reserved.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8E0492-4B12-CC43-A1EF-DA1EF8959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6F5B8-396E-944B-8630-48C4B84B3C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 defTabSz="457200"/>
            <a:fld id="{625532A8-9998-1545-8016-7D9932388623}" type="slidenum">
              <a:rPr lang="uk-UA" smtClean="0"/>
              <a:pPr algn="r" defTabSz="457200"/>
              <a:t>10</a:t>
            </a:fld>
            <a:endParaRPr lang="uk-U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DB5FB9-D1E5-A546-8580-F95D05174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354" y="0"/>
            <a:ext cx="5378646" cy="51262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61BB3D-F32A-4A49-9FAF-B99331D4C8F4}"/>
              </a:ext>
            </a:extLst>
          </p:cNvPr>
          <p:cNvSpPr/>
          <p:nvPr/>
        </p:nvSpPr>
        <p:spPr>
          <a:xfrm>
            <a:off x="3723150" y="2907935"/>
            <a:ext cx="5378646" cy="688479"/>
          </a:xfrm>
          <a:prstGeom prst="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964F23-5364-0445-8A7E-A7792168851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6" y="779308"/>
            <a:ext cx="459341" cy="4446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1D2773-F3BA-4A4B-B944-4939AB6953A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9116" y="446147"/>
            <a:ext cx="459341" cy="4446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385439-2B8A-2D46-BCFE-51771ACA0A4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5" y="1134905"/>
            <a:ext cx="459341" cy="4446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B8D9DF-EC79-0A47-9C00-CFDD3B177D6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5" y="1432341"/>
            <a:ext cx="459341" cy="4446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6626C6-D448-614A-8B65-FF2FE20DF11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2507" y="1724837"/>
            <a:ext cx="459341" cy="4446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04ECF8-F322-F640-B085-48830604552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2404" y="2032212"/>
            <a:ext cx="459341" cy="4446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2F0981-CA3E-284D-9D0C-F0682577846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2403" y="2365660"/>
            <a:ext cx="459341" cy="44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46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3890-2678-442A-BE62-9C87E02E0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CC74A3-BC07-4EC5-A8CA-27E090530C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6FB346-E907-314D-8DE1-ECD2B2B6AA1B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1E0CA-D719-4F48-BCBB-1D35B2F7A2D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© DataStax,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7568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7713C7-3815-EC41-9899-16C254C63A9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defTabSz="457200"/>
            <a:r>
              <a:rPr lang="en-US"/>
              <a:t>© DataStax, All Rights Reserved.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8E0492-4B12-CC43-A1EF-DA1EF8959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6F5B8-396E-944B-8630-48C4B84B3C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 defTabSz="457200"/>
            <a:fld id="{625532A8-9998-1545-8016-7D9932388623}" type="slidenum">
              <a:rPr lang="uk-UA" smtClean="0"/>
              <a:pPr algn="r" defTabSz="457200"/>
              <a:t>2</a:t>
            </a:fld>
            <a:endParaRPr lang="uk-U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DB5FB9-D1E5-A546-8580-F95D05174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354" y="0"/>
            <a:ext cx="5378646" cy="51262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61BB3D-F32A-4A49-9FAF-B99331D4C8F4}"/>
              </a:ext>
            </a:extLst>
          </p:cNvPr>
          <p:cNvSpPr/>
          <p:nvPr/>
        </p:nvSpPr>
        <p:spPr>
          <a:xfrm>
            <a:off x="3723150" y="2907936"/>
            <a:ext cx="5378646" cy="351692"/>
          </a:xfrm>
          <a:prstGeom prst="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964F23-5364-0445-8A7E-A7792168851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6" y="779308"/>
            <a:ext cx="459341" cy="4446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1D2773-F3BA-4A4B-B944-4939AB6953A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9116" y="446147"/>
            <a:ext cx="459341" cy="4446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385439-2B8A-2D46-BCFE-51771ACA0A4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5" y="1134905"/>
            <a:ext cx="459341" cy="4446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B8D9DF-EC79-0A47-9C00-CFDD3B177D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5645" y="1432341"/>
            <a:ext cx="459341" cy="4446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6626C6-D448-614A-8B65-FF2FE20DF11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2507" y="1724837"/>
            <a:ext cx="459341" cy="4446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04ECF8-F322-F640-B085-48830604552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2404" y="2032212"/>
            <a:ext cx="459341" cy="4446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2F0981-CA3E-284D-9D0C-F06825778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2403" y="2365660"/>
            <a:ext cx="459341" cy="44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46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F419D-3146-A34B-8786-3653422AC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41" y="2090554"/>
            <a:ext cx="5584371" cy="1371600"/>
          </a:xfrm>
        </p:spPr>
        <p:txBody>
          <a:bodyPr/>
          <a:lstStyle/>
          <a:p>
            <a:r>
              <a:rPr lang="en-GB" dirty="0"/>
              <a:t>Information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C3F18-9462-5C47-9B49-BDBC4B5F7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 defTabSz="457200"/>
            <a:fld id="{625532A8-9998-1545-8016-7D9932388623}" type="slidenum">
              <a:rPr lang="uk-UA" smtClean="0"/>
              <a:pPr algn="r" defTabSz="457200"/>
              <a:t>3</a:t>
            </a:fld>
            <a:endParaRPr lang="uk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46702-4F14-164F-B171-250E326E99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defTabSz="457200"/>
            <a:r>
              <a:rPr lang="en-US" dirty="0"/>
              <a:t>© DataStax, All Rights Reserved.</a:t>
            </a:r>
            <a:endParaRPr lang="mr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F9F67B-E185-B949-A57E-0E1DD2366B36}"/>
              </a:ext>
            </a:extLst>
          </p:cNvPr>
          <p:cNvSpPr/>
          <p:nvPr/>
        </p:nvSpPr>
        <p:spPr>
          <a:xfrm>
            <a:off x="99060" y="3060449"/>
            <a:ext cx="24609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Query by non-</a:t>
            </a:r>
            <a:r>
              <a:rPr lang="en-GB" sz="2400" dirty="0" err="1">
                <a:solidFill>
                  <a:schemeClr val="bg1"/>
                </a:solidFill>
              </a:rPr>
              <a:t>pk</a:t>
            </a: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890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Information Search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1F72EA-1A7F-4B4C-955D-4D60671766A8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Multi-criteria WHERE Constraints</a:t>
            </a:r>
          </a:p>
          <a:p>
            <a:pPr marL="257175" indent="-257175">
              <a:buFont typeface="Arial" charset="0"/>
              <a:buChar char="•"/>
            </a:pP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WHERE constraints with multiple columns</a:t>
            </a:r>
          </a:p>
          <a:p>
            <a:pPr marL="257175" indent="-257175">
              <a:buFont typeface="Arial" charset="0"/>
              <a:buChar char="•"/>
            </a:pP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No extra tables needed</a:t>
            </a:r>
            <a:endParaRPr lang="en-US" sz="12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Full Text Search</a:t>
            </a:r>
          </a:p>
          <a:p>
            <a:pPr marL="257175" indent="-257175">
              <a:buFont typeface="Arial" charset="0"/>
              <a:buChar char="•"/>
            </a:pPr>
            <a:r>
              <a:rPr lang="en-US" sz="1400" b="1" dirty="0">
                <a:latin typeface="Helvetica Neue Light" charset="0"/>
                <a:ea typeface="Helvetica Neue Light" charset="0"/>
                <a:cs typeface="Helvetica Neue Light" charset="0"/>
              </a:rPr>
              <a:t>Wildcards</a:t>
            </a: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 ? *, like or </a:t>
            </a:r>
            <a:r>
              <a:rPr lang="en-US" sz="1400" dirty="0" err="1">
                <a:latin typeface="Helvetica Neue Light" charset="0"/>
                <a:ea typeface="Helvetica Neue Light" charset="0"/>
                <a:cs typeface="Helvetica Neue Light" charset="0"/>
              </a:rPr>
              <a:t>Lemmatisation</a:t>
            </a:r>
            <a:endParaRPr lang="en-US" sz="14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57175" indent="-257175">
              <a:buFont typeface="Arial" charset="0"/>
              <a:buChar char="•"/>
            </a:pPr>
            <a:r>
              <a:rPr lang="en-US" sz="1400" b="1" dirty="0">
                <a:latin typeface="Helvetica Neue Light" charset="0"/>
                <a:ea typeface="Helvetica Neue Light" charset="0"/>
                <a:cs typeface="Helvetica Neue Light" charset="0"/>
              </a:rPr>
              <a:t>Faceting</a:t>
            </a: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, Slice and Dice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Live Indexing</a:t>
            </a:r>
          </a:p>
          <a:p>
            <a:pPr marL="257175" indent="-257175">
              <a:buFont typeface="Arial" charset="0"/>
              <a:buChar char="•"/>
            </a:pP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Real Time Search, High Index throughput</a:t>
            </a:r>
            <a:endParaRPr lang="en-US" sz="1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Geospatial queries</a:t>
            </a:r>
          </a:p>
          <a:p>
            <a:pPr marL="257175" indent="-257175">
              <a:buFont typeface="Arial" charset="0"/>
              <a:buChar char="•"/>
            </a:pPr>
            <a:r>
              <a:rPr lang="en-US" sz="1400" dirty="0">
                <a:latin typeface="Helvetica Neue Light" charset="0"/>
                <a:ea typeface="Helvetica Neue Light" charset="0"/>
                <a:cs typeface="Helvetica Neue Light" charset="0"/>
              </a:rPr>
              <a:t>Queries with coordinates and distances search</a:t>
            </a:r>
          </a:p>
          <a:p>
            <a:pPr marL="6350" indent="0">
              <a:buNone/>
            </a:pPr>
            <a:endParaRPr lang="fr-FR" dirty="0"/>
          </a:p>
        </p:txBody>
      </p:sp>
      <p:grpSp>
        <p:nvGrpSpPr>
          <p:cNvPr id="7" name="Group 6"/>
          <p:cNvGrpSpPr/>
          <p:nvPr/>
        </p:nvGrpSpPr>
        <p:grpSpPr>
          <a:xfrm>
            <a:off x="4400484" y="1414875"/>
            <a:ext cx="4572000" cy="2304003"/>
            <a:chOff x="5769935" y="3066713"/>
            <a:chExt cx="6096000" cy="3072003"/>
          </a:xfrm>
        </p:grpSpPr>
        <p:sp>
          <p:nvSpPr>
            <p:cNvPr id="2" name="Rectangle 1"/>
            <p:cNvSpPr/>
            <p:nvPr/>
          </p:nvSpPr>
          <p:spPr>
            <a:xfrm>
              <a:off x="5769935" y="5650579"/>
              <a:ext cx="6096000" cy="27699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sz="750" dirty="0"/>
                <a:t>https://</a:t>
              </a:r>
              <a:r>
                <a:rPr lang="en-GB" sz="750" dirty="0" err="1"/>
                <a:t>docs.datastax.com</a:t>
              </a:r>
              <a:r>
                <a:rPr lang="en-GB" sz="750" dirty="0"/>
                <a:t>/en/</a:t>
              </a:r>
              <a:r>
                <a:rPr lang="en-GB" sz="750" dirty="0" err="1"/>
                <a:t>dse</a:t>
              </a:r>
              <a:r>
                <a:rPr lang="en-GB" sz="750" dirty="0"/>
                <a:t>/5.1/</a:t>
              </a:r>
              <a:r>
                <a:rPr lang="en-GB" sz="750" dirty="0" err="1"/>
                <a:t>dse-dev</a:t>
              </a:r>
              <a:r>
                <a:rPr lang="en-GB" sz="750" dirty="0"/>
                <a:t>/</a:t>
              </a:r>
              <a:r>
                <a:rPr lang="en-GB" sz="750" dirty="0" err="1"/>
                <a:t>datastax_enterprise</a:t>
              </a:r>
              <a:r>
                <a:rPr lang="en-GB" sz="750" dirty="0"/>
                <a:t>/search/</a:t>
              </a:r>
              <a:r>
                <a:rPr lang="en-GB" sz="750" dirty="0" err="1"/>
                <a:t>tutorialsDemosTOC.html</a:t>
              </a:r>
              <a:endParaRPr lang="en-GB" sz="75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5769935" y="5861717"/>
              <a:ext cx="249897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750" dirty="0"/>
                <a:t>https://</a:t>
              </a:r>
              <a:r>
                <a:rPr lang="en-GB" sz="750" dirty="0" err="1"/>
                <a:t>github.com</a:t>
              </a:r>
              <a:r>
                <a:rPr lang="en-GB" sz="750" dirty="0"/>
                <a:t>/</a:t>
              </a:r>
              <a:r>
                <a:rPr lang="en-GB" sz="750" dirty="0" err="1"/>
                <a:t>phact</a:t>
              </a:r>
              <a:r>
                <a:rPr lang="en-GB" sz="750" dirty="0"/>
                <a:t>/</a:t>
              </a:r>
              <a:r>
                <a:rPr lang="en-GB" sz="750" dirty="0" err="1"/>
                <a:t>docker</a:t>
              </a:r>
              <a:r>
                <a:rPr lang="en-GB" sz="750" dirty="0"/>
                <a:t>-silk-</a:t>
              </a:r>
              <a:r>
                <a:rPr lang="en-GB" sz="750" dirty="0" err="1"/>
                <a:t>dse</a:t>
              </a:r>
              <a:endParaRPr lang="en-GB" sz="750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69935" y="3066713"/>
              <a:ext cx="6009448" cy="25838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172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by non-PK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type="body" idx="4294967295"/>
          </p:nvPr>
        </p:nvSpPr>
        <p:spPr>
          <a:xfrm>
            <a:off x="314793" y="1019358"/>
            <a:ext cx="8229600" cy="37211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88898" indent="0">
              <a:buNone/>
            </a:pPr>
            <a:r>
              <a:rPr lang="en-US" sz="1500" dirty="0">
                <a:latin typeface="Andale Mono" charset="0"/>
                <a:ea typeface="Andale Mono" charset="0"/>
                <a:cs typeface="Andale Mono" charset="0"/>
              </a:rPr>
              <a:t>CREATE Search INDEX on notifications WITH COLUMNS </a:t>
            </a:r>
            <a:r>
              <a:rPr lang="en-GB" sz="1500" dirty="0">
                <a:latin typeface="Andale Mono" charset="0"/>
                <a:ea typeface="Andale Mono" charset="0"/>
                <a:cs typeface="Andale Mono" charset="0"/>
              </a:rPr>
              <a:t>activity</a:t>
            </a:r>
            <a:r>
              <a:rPr lang="en-US" sz="15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br>
              <a:rPr lang="en-US" sz="1500" dirty="0">
                <a:latin typeface="Andale Mono" charset="0"/>
                <a:ea typeface="Andale Mono" charset="0"/>
                <a:cs typeface="Andale Mono" charset="0"/>
              </a:rPr>
            </a:br>
            <a:endParaRPr lang="en-US" sz="1500" dirty="0">
              <a:latin typeface="Andale Mono" charset="0"/>
              <a:ea typeface="Andale Mono" charset="0"/>
              <a:cs typeface="Andale Mono" charset="0"/>
            </a:endParaRPr>
          </a:p>
          <a:p>
            <a:pPr marL="88898" indent="0">
              <a:lnSpc>
                <a:spcPct val="120000"/>
              </a:lnSpc>
              <a:spcBef>
                <a:spcPts val="150"/>
              </a:spcBef>
              <a:buNone/>
            </a:pP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SELECT * FROM notifications </a:t>
            </a:r>
            <a:r>
              <a:rPr lang="en-US" sz="1425" b="1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WHERE 'activity' LIKE '</a:t>
            </a:r>
            <a:r>
              <a:rPr lang="en-US" sz="1425" b="1" dirty="0" err="1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cre</a:t>
            </a:r>
            <a:r>
              <a:rPr lang="en-US" sz="1425" b="1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%';</a:t>
            </a:r>
          </a:p>
          <a:p>
            <a:pPr marL="88898" indent="0">
              <a:lnSpc>
                <a:spcPct val="120000"/>
              </a:lnSpc>
              <a:spcBef>
                <a:spcPts val="150"/>
              </a:spcBef>
              <a:buNone/>
            </a:pPr>
            <a:endParaRPr lang="en-US" sz="1500" b="1" dirty="0">
              <a:latin typeface="Andale Mono" charset="0"/>
              <a:ea typeface="Andale Mono" charset="0"/>
              <a:cs typeface="Andale Mono" charset="0"/>
            </a:endParaRPr>
          </a:p>
          <a:p>
            <a:pPr marL="88898" indent="0">
              <a:buNone/>
            </a:pPr>
            <a:r>
              <a:rPr lang="en-US" sz="1425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Range Queries (with open bounds possible)</a:t>
            </a:r>
          </a:p>
          <a:p>
            <a:pPr marL="88898" indent="0">
              <a:lnSpc>
                <a:spcPct val="120000"/>
              </a:lnSpc>
              <a:spcBef>
                <a:spcPts val="150"/>
              </a:spcBef>
              <a:buNone/>
            </a:pP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SELECT * FROM </a:t>
            </a:r>
            <a:r>
              <a:rPr lang="en-US" sz="1425" dirty="0" err="1">
                <a:latin typeface="Andale Mono" charset="0"/>
                <a:ea typeface="Andale Mono" charset="0"/>
                <a:cs typeface="Andale Mono" charset="0"/>
              </a:rPr>
              <a:t>taxi_trips</a:t>
            </a: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 </a:t>
            </a:r>
          </a:p>
          <a:p>
            <a:pPr marL="88898" indent="0">
              <a:lnSpc>
                <a:spcPct val="120000"/>
              </a:lnSpc>
              <a:spcBef>
                <a:spcPts val="150"/>
              </a:spcBef>
              <a:buNone/>
              <a:tabLst>
                <a:tab pos="259556" algn="l"/>
              </a:tabLst>
            </a:pP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sz="1425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WHERE '</a:t>
            </a:r>
            <a:r>
              <a:rPr lang="en-US" sz="1425" dirty="0" err="1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pickup_dropoff_range</a:t>
            </a:r>
            <a:r>
              <a:rPr lang="en-US" sz="1425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' &gt; '2017-02-01T12' </a:t>
            </a:r>
          </a:p>
          <a:p>
            <a:pPr marL="88898" indent="0">
              <a:lnSpc>
                <a:spcPct val="120000"/>
              </a:lnSpc>
              <a:spcBef>
                <a:spcPts val="150"/>
              </a:spcBef>
              <a:buNone/>
              <a:tabLst>
                <a:tab pos="259556" algn="l"/>
                <a:tab pos="831056" algn="l"/>
              </a:tabLst>
            </a:pPr>
            <a:r>
              <a:rPr lang="en-US" sz="1425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	AND	'</a:t>
            </a:r>
            <a:r>
              <a:rPr lang="en-US" sz="1425" dirty="0" err="1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pickup_dropoff_range</a:t>
            </a:r>
            <a:r>
              <a:rPr lang="en-US" sz="1425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' &lt; '2017-02-02';</a:t>
            </a:r>
          </a:p>
          <a:p>
            <a:pPr marL="88898" indent="0">
              <a:buNone/>
            </a:pPr>
            <a:endParaRPr lang="en-US" sz="1500" b="1" dirty="0">
              <a:latin typeface="Andale Mono" charset="0"/>
              <a:ea typeface="Andale Mono" charset="0"/>
              <a:cs typeface="Andale Mono" charset="0"/>
            </a:endParaRPr>
          </a:p>
          <a:p>
            <a:pPr marL="88898" indent="0">
              <a:buNone/>
            </a:pPr>
            <a:r>
              <a:rPr lang="en-US" sz="1425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Filter operators, such as LIKE, IS NOT NULL, range, and =/!= are supported!</a:t>
            </a:r>
          </a:p>
          <a:p>
            <a:pPr marL="88898" indent="0">
              <a:buNone/>
            </a:pPr>
            <a:endParaRPr lang="en-US" sz="1425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88898" indent="0">
              <a:buNone/>
            </a:pPr>
            <a:r>
              <a:rPr lang="en-US" sz="1425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Geo-Spatial Search</a:t>
            </a:r>
          </a:p>
          <a:p>
            <a:pPr marL="88898" indent="0">
              <a:buNone/>
            </a:pP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SELECT * FROM test WHERE </a:t>
            </a:r>
            <a:r>
              <a:rPr lang="en-US" sz="1425" dirty="0" err="1">
                <a:latin typeface="Andale Mono" charset="0"/>
                <a:ea typeface="Andale Mono" charset="0"/>
                <a:cs typeface="Andale Mono" charset="0"/>
              </a:rPr>
              <a:t>solr_query</a:t>
            </a: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=</a:t>
            </a:r>
          </a:p>
          <a:p>
            <a:pPr marL="88898" indent="0">
              <a:buNone/>
            </a:pP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'{"q":"*:*", "</a:t>
            </a:r>
            <a:r>
              <a:rPr lang="en-US" sz="1425" dirty="0" err="1">
                <a:latin typeface="Andale Mono" charset="0"/>
                <a:ea typeface="Andale Mono" charset="0"/>
                <a:cs typeface="Andale Mono" charset="0"/>
              </a:rPr>
              <a:t>fq</a:t>
            </a: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":"point:\"</a:t>
            </a:r>
            <a:r>
              <a:rPr lang="en-US" sz="1425" dirty="0" err="1">
                <a:latin typeface="Andale Mono" charset="0"/>
                <a:ea typeface="Andale Mono" charset="0"/>
                <a:cs typeface="Andale Mono" charset="0"/>
              </a:rPr>
              <a:t>IsWithin</a:t>
            </a:r>
            <a:r>
              <a:rPr lang="en-US" sz="1425" dirty="0">
                <a:latin typeface="Andale Mono" charset="0"/>
                <a:ea typeface="Andale Mono" charset="0"/>
                <a:cs typeface="Andale Mono" charset="0"/>
              </a:rPr>
              <a:t>(BUFFER(POINT(4.0 49.0), 10.0))\""}’;</a:t>
            </a:r>
          </a:p>
          <a:p>
            <a:pPr marL="88898" indent="0">
              <a:buNone/>
            </a:pPr>
            <a:endParaRPr lang="en-US" sz="1425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070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457200" y="1204319"/>
            <a:ext cx="6592186" cy="357303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+- 0 0 0"/>
              <a:gd name="f8" fmla="*/ f3 1 21600"/>
              <a:gd name="f9" fmla="*/ f4 1 21600"/>
              <a:gd name="f10" fmla="*/ f7 f0 1"/>
              <a:gd name="f11" fmla="*/ 10800 f8 1"/>
              <a:gd name="f12" fmla="*/ 10800 f9 1"/>
              <a:gd name="f13" fmla="*/ f10 1 f2"/>
              <a:gd name="f14" fmla="+- f13 0 f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4">
                <a:pos x="f11" y="f12"/>
              </a:cxn>
            </a:cxnLst>
            <a:rect l="l" t="t" r="r" b="b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6"/>
                </a:lnTo>
                <a:lnTo>
                  <a:pt x="f5" y="f6"/>
                </a:lnTo>
                <a:lnTo>
                  <a:pt x="f5" y="f5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0" tIns="0" rIns="0" bIns="0" anchor="t" anchorCtr="0" compatLnSpc="0">
            <a:noAutofit/>
          </a:bodyPr>
          <a:lstStyle/>
          <a:p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SELECT * FROM notifications WHERE 'activity' LIKE '</a:t>
            </a:r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cre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%';</a:t>
            </a:r>
          </a:p>
          <a:p>
            <a:endParaRPr lang="pl-PL" sz="825" dirty="0">
              <a:latin typeface="Andale Mono" charset="0"/>
              <a:ea typeface="Andale Mono" charset="0"/>
              <a:cs typeface="Andale Mono" charset="0"/>
            </a:endParaRPr>
          </a:p>
          <a:p>
            <a:pPr hangingPunct="0"/>
            <a:r>
              <a:rPr lang="pl-PL" sz="1050" dirty="0" err="1">
                <a:latin typeface="Andale Mono" charset="0"/>
                <a:ea typeface="Andale Mono" charset="0"/>
                <a:cs typeface="Andale Mono" charset="0"/>
              </a:rPr>
              <a:t>activity</a:t>
            </a:r>
            <a:endParaRPr lang="pl-PL" sz="1050" dirty="0">
              <a:latin typeface="Andale Mono" charset="0"/>
              <a:ea typeface="Andale Mono" charset="0"/>
              <a:cs typeface="Andale Mono" charset="0"/>
            </a:endParaRPr>
          </a:p>
          <a:p>
            <a:pPr hangingPunct="0"/>
            <a:r>
              <a:rPr lang="pl-PL" sz="1050" dirty="0">
                <a:latin typeface="Andale Mono" charset="0"/>
                <a:ea typeface="Andale Mono" charset="0"/>
                <a:cs typeface="Andale Mono" charset="0"/>
              </a:rPr>
              <a:t>------------------------------</a:t>
            </a:r>
          </a:p>
          <a:p>
            <a:pPr hangingPunct="0"/>
            <a:r>
              <a:rPr lang="en-US" sz="1050" dirty="0">
                <a:solidFill>
                  <a:schemeClr val="dk1"/>
                </a:solidFill>
              </a:rPr>
              <a:t>mike created account </a:t>
            </a:r>
            <a:endParaRPr lang="en-US" sz="1050" dirty="0"/>
          </a:p>
          <a:p>
            <a:pPr hangingPunct="0"/>
            <a:r>
              <a:rPr lang="en-US" sz="1050" dirty="0">
                <a:solidFill>
                  <a:schemeClr val="dk1"/>
                </a:solidFill>
              </a:rPr>
              <a:t>tom created account </a:t>
            </a:r>
            <a:endParaRPr lang="pl-PL" sz="1050" dirty="0">
              <a:latin typeface="Andale Mono" charset="0"/>
              <a:ea typeface="Andale Mono" charset="0"/>
              <a:cs typeface="Andale Mono" charset="0"/>
            </a:endParaRPr>
          </a:p>
          <a:p>
            <a:pPr hangingPunct="0"/>
            <a:endParaRPr lang="pl-PL" sz="1050" dirty="0">
              <a:latin typeface="Arial" charset="0"/>
              <a:ea typeface="Arial" charset="0"/>
              <a:cs typeface="Arial" charset="0"/>
            </a:endParaRPr>
          </a:p>
          <a:p>
            <a:pPr hangingPunct="0"/>
            <a:endParaRPr lang="pl-PL" sz="15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5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How many nodes to contact? </a:t>
            </a:r>
          </a:p>
          <a:p>
            <a:pPr marL="128582" indent="-128582">
              <a:buFont typeface="Arial" charset="0"/>
              <a:buChar char="•"/>
            </a:pPr>
            <a:r>
              <a:rPr lang="en-US" sz="1500" dirty="0">
                <a:latin typeface="Helvetica Neue Light" charset="0"/>
                <a:ea typeface="Helvetica Neue Light" charset="0"/>
                <a:cs typeface="Helvetica Neue Light" charset="0"/>
              </a:rPr>
              <a:t>We don't know the primary key</a:t>
            </a:r>
          </a:p>
          <a:p>
            <a:pPr marL="128582" indent="-128582">
              <a:buFont typeface="Arial" charset="0"/>
              <a:buChar char="•"/>
            </a:pPr>
            <a:r>
              <a:rPr lang="en-US" sz="1500" dirty="0">
                <a:latin typeface="Helvetica Neue Light" charset="0"/>
                <a:ea typeface="Helvetica Neue Light" charset="0"/>
                <a:cs typeface="Helvetica Neue Light" charset="0"/>
              </a:rPr>
              <a:t>Theory: </a:t>
            </a:r>
          </a:p>
          <a:p>
            <a:pPr marL="471464" lvl="1" indent="-128582">
              <a:buFont typeface="Arial" charset="0"/>
              <a:buChar char="•"/>
            </a:pPr>
            <a:r>
              <a:rPr lang="en-US" sz="1500" dirty="0">
                <a:latin typeface="Helvetica Neue Light" charset="0"/>
                <a:ea typeface="Helvetica Neue Light" charset="0"/>
                <a:cs typeface="Helvetica Neue Light" charset="0"/>
              </a:rPr>
              <a:t>contact at least one replica for every token range</a:t>
            </a:r>
          </a:p>
          <a:p>
            <a:pPr marL="128582" indent="-128582">
              <a:buFont typeface="Arial" charset="0"/>
              <a:buChar char="•"/>
            </a:pPr>
            <a:endParaRPr lang="en-US" sz="15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128582" indent="-128582">
              <a:buFont typeface="Arial" charset="0"/>
              <a:buChar char="•"/>
            </a:pPr>
            <a:r>
              <a:rPr lang="en-US" sz="1500" dirty="0">
                <a:latin typeface="Helvetica Neue Light" charset="0"/>
                <a:ea typeface="Helvetica Neue Light" charset="0"/>
                <a:cs typeface="Helvetica Neue Light" charset="0"/>
              </a:rPr>
              <a:t>Cassandra contacts all nodes</a:t>
            </a:r>
          </a:p>
          <a:p>
            <a:pPr marL="128582" indent="-128582">
              <a:buFont typeface="Arial" charset="0"/>
              <a:buChar char="•"/>
            </a:pPr>
            <a:r>
              <a:rPr lang="en-US" sz="1500" b="1" dirty="0">
                <a:latin typeface="Helvetica Neue Light" charset="0"/>
                <a:ea typeface="Helvetica Neue Light" charset="0"/>
                <a:cs typeface="Helvetica Neue Light" charset="0"/>
              </a:rPr>
              <a:t>Our custom </a:t>
            </a:r>
            <a:r>
              <a:rPr lang="en-US" sz="1500" b="1" dirty="0" err="1">
                <a:latin typeface="Helvetica Neue Light" charset="0"/>
                <a:ea typeface="Helvetica Neue Light" charset="0"/>
                <a:cs typeface="Helvetica Neue Light" charset="0"/>
              </a:rPr>
              <a:t>Solr</a:t>
            </a:r>
            <a:r>
              <a:rPr lang="en-US" sz="1500" b="1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500" b="1" dirty="0" err="1">
                <a:latin typeface="Helvetica Neue Light" charset="0"/>
                <a:ea typeface="Helvetica Neue Light" charset="0"/>
                <a:cs typeface="Helvetica Neue Light" charset="0"/>
              </a:rPr>
              <a:t>SearchComponent</a:t>
            </a:r>
            <a:r>
              <a:rPr lang="en-US" sz="1500" b="1" dirty="0">
                <a:latin typeface="Helvetica Neue Light" charset="0"/>
                <a:ea typeface="Helvetica Neue Light" charset="0"/>
                <a:cs typeface="Helvetica Neue Light" charset="0"/>
              </a:rPr>
              <a:t> does intelligent shard selection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499" y="2017560"/>
            <a:ext cx="3227301" cy="2168609"/>
          </a:xfrm>
          <a:prstGeom prst="rect">
            <a:avLst/>
          </a:prstGeom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1485900" y="182732"/>
            <a:ext cx="6317497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355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1"/>
                </a:solidFill>
                <a:latin typeface="Helvetica"/>
                <a:ea typeface="+mj-ea"/>
                <a:cs typeface="Helvetica"/>
              </a:defRPr>
            </a:lvl1pPr>
          </a:lstStyle>
          <a:p>
            <a:endParaRPr lang="en-US" sz="21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Querying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CQL</a:t>
            </a:r>
          </a:p>
        </p:txBody>
      </p:sp>
    </p:spTree>
    <p:extLst>
      <p:ext uri="{BB962C8B-B14F-4D97-AF65-F5344CB8AC3E}">
        <p14:creationId xmlns:p14="http://schemas.microsoft.com/office/powerpoint/2010/main" val="2646018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DSE Search </a:t>
            </a:r>
            <a:r>
              <a:rPr lang="en-US" dirty="0" err="1"/>
              <a:t>Architektur</a:t>
            </a:r>
            <a:endParaRPr lang="en-US" dirty="0"/>
          </a:p>
        </p:txBody>
      </p:sp>
      <p:sp>
        <p:nvSpPr>
          <p:cNvPr id="5" name="Dreieck 4"/>
          <p:cNvSpPr/>
          <p:nvPr/>
        </p:nvSpPr>
        <p:spPr>
          <a:xfrm rot="8502174">
            <a:off x="2957866" y="3049385"/>
            <a:ext cx="540060" cy="768585"/>
          </a:xfrm>
          <a:prstGeom prst="triangle">
            <a:avLst/>
          </a:prstGeom>
          <a:gradFill>
            <a:gsLst>
              <a:gs pos="0">
                <a:schemeClr val="tx2"/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5400000" scaled="1"/>
          </a:gra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938" y="1554533"/>
            <a:ext cx="2783958" cy="1846079"/>
          </a:xfrm>
          <a:prstGeom prst="rect">
            <a:avLst/>
          </a:prstGeom>
        </p:spPr>
      </p:pic>
      <p:grpSp>
        <p:nvGrpSpPr>
          <p:cNvPr id="21" name="Group 5"/>
          <p:cNvGrpSpPr/>
          <p:nvPr/>
        </p:nvGrpSpPr>
        <p:grpSpPr>
          <a:xfrm>
            <a:off x="2700549" y="3459388"/>
            <a:ext cx="1454243" cy="1408706"/>
            <a:chOff x="5724128" y="1840086"/>
            <a:chExt cx="2843580" cy="2754538"/>
          </a:xfrm>
        </p:grpSpPr>
        <p:sp>
          <p:nvSpPr>
            <p:cNvPr id="22" name="Shape 178"/>
            <p:cNvSpPr/>
            <p:nvPr/>
          </p:nvSpPr>
          <p:spPr>
            <a:xfrm>
              <a:off x="6045056" y="2292830"/>
              <a:ext cx="2152703" cy="2198188"/>
            </a:xfrm>
            <a:prstGeom prst="ellipse">
              <a:avLst/>
            </a:prstGeom>
            <a:noFill/>
            <a:ln w="762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2000" cap="all" spc="1500">
                  <a:solidFill>
                    <a:srgbClr val="4C5958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 lang="en-US" sz="600" dirty="0"/>
            </a:p>
          </p:txBody>
        </p:sp>
        <p:sp>
          <p:nvSpPr>
            <p:cNvPr id="23" name="Shape 179"/>
            <p:cNvSpPr/>
            <p:nvPr/>
          </p:nvSpPr>
          <p:spPr>
            <a:xfrm>
              <a:off x="6791062" y="1840086"/>
              <a:ext cx="748801" cy="752504"/>
            </a:xfrm>
            <a:prstGeom prst="ellipse">
              <a:avLst/>
            </a:prstGeom>
            <a:solidFill>
              <a:srgbClr val="B65B32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3600">
                  <a:solidFill>
                    <a:srgbClr val="FFFFFF"/>
                  </a:solidFill>
                  <a:latin typeface="Gill Sans MT"/>
                  <a:ea typeface="Gill Sans MT"/>
                  <a:cs typeface="Gill Sans MT"/>
                  <a:sym typeface="Gill Sans MT"/>
                </a:defRPr>
              </a:pPr>
              <a:endParaRPr lang="en-US" sz="675" b="1" dirty="0"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4" name="Shape 180"/>
            <p:cNvSpPr/>
            <p:nvPr/>
          </p:nvSpPr>
          <p:spPr>
            <a:xfrm>
              <a:off x="7818907" y="2646502"/>
              <a:ext cx="748801" cy="752504"/>
            </a:xfrm>
            <a:prstGeom prst="ellipse">
              <a:avLst/>
            </a:prstGeom>
            <a:solidFill>
              <a:srgbClr val="B65B32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endParaRPr lang="en-US" sz="675" b="1" dirty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5" name="Shape 181"/>
            <p:cNvSpPr/>
            <p:nvPr/>
          </p:nvSpPr>
          <p:spPr>
            <a:xfrm>
              <a:off x="6153056" y="3842118"/>
              <a:ext cx="748801" cy="752504"/>
            </a:xfrm>
            <a:prstGeom prst="ellipse">
              <a:avLst/>
            </a:prstGeom>
            <a:solidFill>
              <a:srgbClr val="B65B32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endParaRPr lang="en-US" sz="675" b="1" dirty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Shape 182"/>
            <p:cNvSpPr/>
            <p:nvPr/>
          </p:nvSpPr>
          <p:spPr>
            <a:xfrm>
              <a:off x="5724128" y="2660429"/>
              <a:ext cx="748801" cy="752504"/>
            </a:xfrm>
            <a:prstGeom prst="ellipse">
              <a:avLst/>
            </a:prstGeom>
            <a:solidFill>
              <a:srgbClr val="B65B32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endParaRPr lang="en-US" sz="675" b="1" dirty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7" name="Shape 183"/>
            <p:cNvSpPr/>
            <p:nvPr/>
          </p:nvSpPr>
          <p:spPr>
            <a:xfrm>
              <a:off x="7429076" y="3842120"/>
              <a:ext cx="748801" cy="752504"/>
            </a:xfrm>
            <a:prstGeom prst="ellipse">
              <a:avLst/>
            </a:prstGeom>
            <a:solidFill>
              <a:srgbClr val="B65B32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endParaRPr lang="en-US" sz="675" b="1" dirty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28" name="Inhaltsplatzhalter 19"/>
          <p:cNvSpPr txBox="1">
            <a:spLocks/>
          </p:cNvSpPr>
          <p:nvPr/>
        </p:nvSpPr>
        <p:spPr>
          <a:xfrm>
            <a:off x="3937616" y="1176601"/>
            <a:ext cx="4706339" cy="2446915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867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990575" indent="-380990" algn="l" defTabSz="1219170" rtl="0" eaLnBrk="1" latinLnBrk="0" hangingPunct="1">
              <a:spcBef>
                <a:spcPts val="800"/>
              </a:spcBef>
              <a:buFont typeface="Arial" pitchFamily="34" charset="0"/>
              <a:buChar char="–"/>
              <a:defRPr sz="16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523962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467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2133547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–"/>
              <a:defRPr sz="14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743131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»"/>
              <a:defRPr sz="14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5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Integrated in the the same JVM </a:t>
            </a:r>
          </a:p>
          <a:p>
            <a:pPr marL="275035" indent="-275035">
              <a:spcBef>
                <a:spcPts val="0"/>
              </a:spcBef>
            </a:pP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Data Locality (</a:t>
            </a:r>
            <a:r>
              <a:rPr lang="en-US" sz="1425" dirty="0" err="1">
                <a:latin typeface="Helvetica Neue Light" charset="0"/>
                <a:ea typeface="Helvetica Neue Light" charset="0"/>
                <a:cs typeface="Helvetica Neue Light" charset="0"/>
              </a:rPr>
              <a:t>TokenRanges</a:t>
            </a: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) and Shared Memory</a:t>
            </a:r>
          </a:p>
          <a:p>
            <a:pPr marL="275035" indent="-275035">
              <a:spcBef>
                <a:spcPts val="0"/>
              </a:spcBef>
            </a:pP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High Available, no master needed</a:t>
            </a:r>
          </a:p>
          <a:p>
            <a:pPr marL="275035" indent="-275035">
              <a:spcBef>
                <a:spcPts val="0"/>
              </a:spcBef>
            </a:pP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Index is </a:t>
            </a:r>
            <a:r>
              <a:rPr lang="en-US" sz="1425" dirty="0" err="1">
                <a:latin typeface="Helvetica Neue Light" charset="0"/>
                <a:ea typeface="Helvetica Neue Light" charset="0"/>
                <a:cs typeface="Helvetica Neue Light" charset="0"/>
              </a:rPr>
              <a:t>sharded</a:t>
            </a: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 to all nodes</a:t>
            </a:r>
          </a:p>
          <a:p>
            <a:pPr marL="275035" indent="-275035">
              <a:spcBef>
                <a:spcPts val="0"/>
              </a:spcBef>
            </a:pPr>
            <a:endParaRPr lang="en-US" sz="1500" dirty="0">
              <a:solidFill>
                <a:schemeClr val="accent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5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Transparency</a:t>
            </a:r>
          </a:p>
          <a:p>
            <a:pPr marL="269081" indent="-269081">
              <a:spcBef>
                <a:spcPts val="0"/>
              </a:spcBef>
            </a:pP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Access via CQL or REST API</a:t>
            </a:r>
            <a:endParaRPr lang="en-US" sz="1500" dirty="0">
              <a:solidFill>
                <a:schemeClr val="accent1"/>
              </a:solidFill>
            </a:endParaRPr>
          </a:p>
          <a:p>
            <a:pPr marL="275035" indent="-275035">
              <a:spcBef>
                <a:spcPts val="0"/>
              </a:spcBef>
            </a:pPr>
            <a:endParaRPr lang="en-US" sz="1500" dirty="0">
              <a:solidFill>
                <a:schemeClr val="accent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5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Automated indexing with INSERT / UPDATE</a:t>
            </a:r>
          </a:p>
          <a:p>
            <a:pPr marL="275035" indent="-275035">
              <a:spcBef>
                <a:spcPts val="0"/>
              </a:spcBef>
            </a:pPr>
            <a:r>
              <a:rPr lang="en-US" sz="1425" dirty="0">
                <a:latin typeface="Helvetica Neue Light" charset="0"/>
                <a:ea typeface="Helvetica Neue Light" charset="0"/>
                <a:cs typeface="Helvetica Neue Light" charset="0"/>
              </a:rPr>
              <a:t>No extra ETL Process needed</a:t>
            </a:r>
          </a:p>
          <a:p>
            <a:pPr marL="0" indent="0">
              <a:spcBef>
                <a:spcPts val="450"/>
              </a:spcBef>
              <a:spcAft>
                <a:spcPts val="900"/>
              </a:spcAft>
              <a:buNone/>
            </a:pP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36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Open Source Way</a:t>
            </a:r>
          </a:p>
        </p:txBody>
      </p:sp>
      <p:sp>
        <p:nvSpPr>
          <p:cNvPr id="15" name="Inhaltsplatzhalter 19"/>
          <p:cNvSpPr txBox="1">
            <a:spLocks/>
          </p:cNvSpPr>
          <p:nvPr/>
        </p:nvSpPr>
        <p:spPr>
          <a:xfrm>
            <a:off x="4762444" y="1576088"/>
            <a:ext cx="4136484" cy="2033436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867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990575" indent="-380990" algn="l" defTabSz="1219170" rtl="0" eaLnBrk="1" latinLnBrk="0" hangingPunct="1">
              <a:spcBef>
                <a:spcPts val="800"/>
              </a:spcBef>
              <a:buFont typeface="Arial" pitchFamily="34" charset="0"/>
              <a:buChar char="–"/>
              <a:defRPr sz="16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523962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467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2133547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–"/>
              <a:defRPr sz="14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743131" indent="-304792" algn="l" defTabSz="1219170" rtl="0" eaLnBrk="1" latinLnBrk="0" hangingPunct="1">
              <a:spcBef>
                <a:spcPts val="800"/>
              </a:spcBef>
              <a:buFont typeface="Arial" pitchFamily="34" charset="0"/>
              <a:buChar char="»"/>
              <a:defRPr sz="1400" b="0" i="0" kern="1200">
                <a:solidFill>
                  <a:schemeClr val="tx2">
                    <a:lumMod val="50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 err="1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Separated</a:t>
            </a:r>
            <a:r>
              <a:rPr lang="de-DE" sz="18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Search Cluster </a:t>
            </a:r>
          </a:p>
          <a:p>
            <a:pPr marL="214313" indent="-214313">
              <a:buFont typeface="Arial" charset="0"/>
              <a:buChar char="•"/>
            </a:pP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“Split Brain”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risk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,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data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inconsistency</a:t>
            </a:r>
            <a:endParaRPr lang="de-DE" sz="15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14313" indent="-214313">
              <a:buFont typeface="Arial" charset="0"/>
              <a:buChar char="•"/>
            </a:pP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ETL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to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generate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, update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and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re-create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index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  <a:p>
            <a:pPr marL="214313" indent="-214313">
              <a:buFont typeface="Arial" charset="0"/>
              <a:buChar char="•"/>
            </a:pPr>
            <a:endParaRPr lang="de-DE" sz="1500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indent="0">
              <a:buNone/>
            </a:pPr>
            <a:r>
              <a:rPr lang="de-DE" sz="1800" dirty="0" err="1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Complex</a:t>
            </a:r>
            <a:r>
              <a:rPr lang="de-DE" sz="18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800" dirty="0" err="1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application</a:t>
            </a:r>
            <a:endParaRPr lang="de-DE" sz="1800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indent="0">
              <a:buNone/>
            </a:pP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Two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seperated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APIs,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driver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,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read</a:t>
            </a:r>
            <a:r>
              <a:rPr lang="de-DE" sz="1500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1500" dirty="0" err="1">
                <a:latin typeface="Helvetica Neue Light" charset="0"/>
                <a:ea typeface="Helvetica Neue Light" charset="0"/>
                <a:cs typeface="Helvetica Neue Light" charset="0"/>
              </a:rPr>
              <a:t>pathes</a:t>
            </a:r>
            <a:endParaRPr lang="de-DE" sz="15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01663" y="1179654"/>
            <a:ext cx="3805570" cy="3341410"/>
            <a:chOff x="1231755" y="1515759"/>
            <a:chExt cx="5074094" cy="4455212"/>
          </a:xfrm>
        </p:grpSpPr>
        <p:grpSp>
          <p:nvGrpSpPr>
            <p:cNvPr id="85" name="Gruppierung 84"/>
            <p:cNvGrpSpPr/>
            <p:nvPr/>
          </p:nvGrpSpPr>
          <p:grpSpPr>
            <a:xfrm>
              <a:off x="3109824" y="3932866"/>
              <a:ext cx="1773912" cy="769441"/>
              <a:chOff x="1726000" y="4797304"/>
              <a:chExt cx="1448956" cy="645049"/>
            </a:xfrm>
          </p:grpSpPr>
          <p:sp>
            <p:nvSpPr>
              <p:cNvPr id="39" name="Textfeld 38"/>
              <p:cNvSpPr txBox="1"/>
              <p:nvPr/>
            </p:nvSpPr>
            <p:spPr>
              <a:xfrm>
                <a:off x="1726000" y="4797304"/>
                <a:ext cx="1142107" cy="6450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050" b="1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  <a:t>Manuel ETL</a:t>
                </a:r>
                <a:br>
                  <a:rPr lang="de-DE" sz="1050" b="1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</a:br>
                <a:r>
                  <a:rPr lang="de-DE" sz="1050" b="1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  <a:t> </a:t>
                </a:r>
                <a:br>
                  <a:rPr lang="de-DE" sz="1050" b="1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</a:br>
                <a:r>
                  <a:rPr lang="de-DE" sz="1050" b="1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  <a:t>Re-</a:t>
                </a:r>
                <a:r>
                  <a:rPr lang="de-DE" sz="1050" dirty="0" err="1">
                    <a:latin typeface="Helvetica Neue Light" charset="0"/>
                    <a:ea typeface="Helvetica Neue Light" charset="0"/>
                    <a:cs typeface="Helvetica Neue Light" charset="0"/>
                  </a:rPr>
                  <a:t>Indexing</a:t>
                </a:r>
                <a:r>
                  <a:rPr lang="de-DE" sz="1050" dirty="0">
                    <a:latin typeface="Helvetica Neue UltraLight" charset="0"/>
                    <a:ea typeface="Helvetica Neue UltraLight" charset="0"/>
                    <a:cs typeface="Helvetica Neue UltraLight" charset="0"/>
                  </a:rPr>
                  <a:t> ...</a:t>
                </a:r>
              </a:p>
            </p:txBody>
          </p:sp>
          <p:sp>
            <p:nvSpPr>
              <p:cNvPr id="10" name="Pfeil nach rechts 9"/>
              <p:cNvSpPr/>
              <p:nvPr/>
            </p:nvSpPr>
            <p:spPr>
              <a:xfrm flipV="1">
                <a:off x="1739492" y="4992101"/>
                <a:ext cx="1435464" cy="198739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050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1848164" y="1515759"/>
              <a:ext cx="4227566" cy="1202385"/>
              <a:chOff x="908175" y="2174639"/>
              <a:chExt cx="3453135" cy="1008002"/>
            </a:xfrm>
          </p:grpSpPr>
          <p:sp>
            <p:nvSpPr>
              <p:cNvPr id="11" name="Abgerundetes Rechteck 10"/>
              <p:cNvSpPr/>
              <p:nvPr/>
            </p:nvSpPr>
            <p:spPr>
              <a:xfrm>
                <a:off x="908175" y="2174639"/>
                <a:ext cx="3453135" cy="613382"/>
              </a:xfrm>
              <a:prstGeom prst="round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50" dirty="0" err="1">
                    <a:solidFill>
                      <a:schemeClr val="tx1"/>
                    </a:solidFill>
                  </a:rPr>
                  <a:t>Application</a:t>
                </a:r>
                <a:endParaRPr lang="de-DE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Abgerundetes Rechteck 39"/>
              <p:cNvSpPr/>
              <p:nvPr/>
            </p:nvSpPr>
            <p:spPr>
              <a:xfrm>
                <a:off x="908175" y="2828679"/>
                <a:ext cx="1661399" cy="352225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200">
                    <a:solidFill>
                      <a:schemeClr val="tx1"/>
                    </a:solidFill>
                  </a:rPr>
                  <a:t>DB API</a:t>
                </a:r>
                <a:endParaRPr lang="de-D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Abgerundetes Rechteck 40"/>
              <p:cNvSpPr/>
              <p:nvPr/>
            </p:nvSpPr>
            <p:spPr>
              <a:xfrm>
                <a:off x="2630130" y="2828327"/>
                <a:ext cx="1725855" cy="354314"/>
              </a:xfrm>
              <a:prstGeom prst="roundRect">
                <a:avLst/>
              </a:prstGeom>
              <a:solidFill>
                <a:srgbClr val="92D050"/>
              </a:solidFill>
              <a:ln w="127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200" dirty="0" err="1">
                    <a:solidFill>
                      <a:schemeClr val="tx1"/>
                    </a:solidFill>
                  </a:rPr>
                  <a:t>Solr</a:t>
                </a:r>
                <a:r>
                  <a:rPr lang="de-DE" sz="1200" dirty="0">
                    <a:solidFill>
                      <a:schemeClr val="tx1"/>
                    </a:solidFill>
                  </a:rPr>
                  <a:t> API</a:t>
                </a:r>
              </a:p>
            </p:txBody>
          </p:sp>
        </p:grpSp>
        <p:cxnSp>
          <p:nvCxnSpPr>
            <p:cNvPr id="13" name="Gerade Verbindung mit Pfeil 12"/>
            <p:cNvCxnSpPr>
              <a:stCxn id="40" idx="2"/>
              <a:endCxn id="90" idx="7"/>
            </p:cNvCxnSpPr>
            <p:nvPr/>
          </p:nvCxnSpPr>
          <p:spPr>
            <a:xfrm flipH="1">
              <a:off x="2301578" y="2716072"/>
              <a:ext cx="563586" cy="10538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/>
            <p:cNvCxnSpPr>
              <a:stCxn id="41" idx="2"/>
              <a:endCxn id="65" idx="0"/>
            </p:cNvCxnSpPr>
            <p:nvPr/>
          </p:nvCxnSpPr>
          <p:spPr>
            <a:xfrm>
              <a:off x="5012756" y="2718144"/>
              <a:ext cx="387300" cy="939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>
              <a:off x="4854169" y="3657255"/>
              <a:ext cx="1451680" cy="1674896"/>
              <a:chOff x="4854169" y="3657255"/>
              <a:chExt cx="1451680" cy="1674896"/>
            </a:xfrm>
          </p:grpSpPr>
          <p:sp>
            <p:nvSpPr>
              <p:cNvPr id="37" name="Textfeld 36"/>
              <p:cNvSpPr txBox="1"/>
              <p:nvPr/>
            </p:nvSpPr>
            <p:spPr>
              <a:xfrm>
                <a:off x="4854169" y="4778154"/>
                <a:ext cx="1451680" cy="553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050" dirty="0">
                    <a:latin typeface="Helvetica Neue" charset="0"/>
                    <a:ea typeface="Helvetica Neue" charset="0"/>
                    <a:cs typeface="Helvetica Neue" charset="0"/>
                  </a:rPr>
                  <a:t>Apache </a:t>
                </a:r>
                <a:r>
                  <a:rPr lang="de-DE" sz="1050" dirty="0" err="1">
                    <a:latin typeface="Helvetica Neue" charset="0"/>
                    <a:ea typeface="Helvetica Neue" charset="0"/>
                    <a:cs typeface="Helvetica Neue" charset="0"/>
                  </a:rPr>
                  <a:t>Solr</a:t>
                </a:r>
                <a:r>
                  <a:rPr lang="de-DE" sz="1050" dirty="0">
                    <a:latin typeface="Helvetica Neue" charset="0"/>
                    <a:ea typeface="Helvetica Neue" charset="0"/>
                    <a:cs typeface="Helvetica Neue" charset="0"/>
                  </a:rPr>
                  <a:t>™ </a:t>
                </a:r>
              </a:p>
              <a:p>
                <a:r>
                  <a:rPr lang="de-DE" sz="1050" dirty="0">
                    <a:latin typeface="Helvetica Neue" charset="0"/>
                    <a:ea typeface="Helvetica Neue" charset="0"/>
                    <a:cs typeface="Helvetica Neue" charset="0"/>
                  </a:rPr>
                  <a:t>Cluster</a:t>
                </a:r>
              </a:p>
            </p:txBody>
          </p:sp>
          <p:grpSp>
            <p:nvGrpSpPr>
              <p:cNvPr id="66" name="Gruppierung 65"/>
              <p:cNvGrpSpPr/>
              <p:nvPr/>
            </p:nvGrpSpPr>
            <p:grpSpPr>
              <a:xfrm>
                <a:off x="5067427" y="3657255"/>
                <a:ext cx="665258" cy="551692"/>
                <a:chOff x="3803904" y="4124298"/>
                <a:chExt cx="543392" cy="462503"/>
              </a:xfrm>
            </p:grpSpPr>
            <p:sp>
              <p:nvSpPr>
                <p:cNvPr id="65" name="Abgerundetes Rechteck 64"/>
                <p:cNvSpPr/>
                <p:nvPr/>
              </p:nvSpPr>
              <p:spPr>
                <a:xfrm>
                  <a:off x="3803904" y="4124298"/>
                  <a:ext cx="543392" cy="46250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050"/>
                </a:p>
              </p:txBody>
            </p:sp>
            <p:pic>
              <p:nvPicPr>
                <p:cNvPr id="64" name="Solr_Logo_on_white.png"/>
                <p:cNvPicPr/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3870801" y="4239296"/>
                  <a:ext cx="454775" cy="232508"/>
                </a:xfrm>
                <a:prstGeom prst="rect">
                  <a:avLst/>
                </a:prstGeom>
                <a:ln w="12700">
                  <a:miter lim="400000"/>
                </a:ln>
              </p:spPr>
            </p:pic>
          </p:grpSp>
          <p:grpSp>
            <p:nvGrpSpPr>
              <p:cNvPr id="67" name="Gruppierung 66"/>
              <p:cNvGrpSpPr/>
              <p:nvPr/>
            </p:nvGrpSpPr>
            <p:grpSpPr>
              <a:xfrm>
                <a:off x="5254005" y="3839043"/>
                <a:ext cx="665258" cy="551692"/>
                <a:chOff x="3803904" y="4124298"/>
                <a:chExt cx="543392" cy="462503"/>
              </a:xfrm>
            </p:grpSpPr>
            <p:sp>
              <p:nvSpPr>
                <p:cNvPr id="68" name="Abgerundetes Rechteck 67"/>
                <p:cNvSpPr/>
                <p:nvPr/>
              </p:nvSpPr>
              <p:spPr>
                <a:xfrm>
                  <a:off x="3803904" y="4124298"/>
                  <a:ext cx="543392" cy="46250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050"/>
                </a:p>
              </p:txBody>
            </p:sp>
            <p:pic>
              <p:nvPicPr>
                <p:cNvPr id="69" name="Solr_Logo_on_white.png"/>
                <p:cNvPicPr/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3870801" y="4239296"/>
                  <a:ext cx="454775" cy="232508"/>
                </a:xfrm>
                <a:prstGeom prst="rect">
                  <a:avLst/>
                </a:prstGeom>
                <a:ln w="12700">
                  <a:miter lim="400000"/>
                </a:ln>
              </p:spPr>
            </p:pic>
          </p:grpSp>
          <p:grpSp>
            <p:nvGrpSpPr>
              <p:cNvPr id="70" name="Gruppierung 69"/>
              <p:cNvGrpSpPr/>
              <p:nvPr/>
            </p:nvGrpSpPr>
            <p:grpSpPr>
              <a:xfrm>
                <a:off x="5440584" y="4020832"/>
                <a:ext cx="665258" cy="551692"/>
                <a:chOff x="3803904" y="4124298"/>
                <a:chExt cx="543392" cy="462503"/>
              </a:xfrm>
            </p:grpSpPr>
            <p:sp>
              <p:nvSpPr>
                <p:cNvPr id="71" name="Abgerundetes Rechteck 70"/>
                <p:cNvSpPr/>
                <p:nvPr/>
              </p:nvSpPr>
              <p:spPr>
                <a:xfrm>
                  <a:off x="3803904" y="4124298"/>
                  <a:ext cx="543392" cy="46250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050"/>
                </a:p>
              </p:txBody>
            </p:sp>
            <p:pic>
              <p:nvPicPr>
                <p:cNvPr id="72" name="Solr_Logo_on_white.png"/>
                <p:cNvPicPr/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3870801" y="4239296"/>
                  <a:ext cx="454775" cy="232508"/>
                </a:xfrm>
                <a:prstGeom prst="rect">
                  <a:avLst/>
                </a:prstGeom>
                <a:ln w="12700">
                  <a:miter lim="400000"/>
                </a:ln>
              </p:spPr>
            </p:pic>
          </p:grpSp>
        </p:grpSp>
        <p:sp>
          <p:nvSpPr>
            <p:cNvPr id="9" name="Textfeld 8"/>
            <p:cNvSpPr txBox="1"/>
            <p:nvPr/>
          </p:nvSpPr>
          <p:spPr>
            <a:xfrm>
              <a:off x="1231755" y="5201530"/>
              <a:ext cx="189458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latin typeface="Helvetica Neue" charset="0"/>
                  <a:ea typeface="Helvetica Neue" charset="0"/>
                  <a:cs typeface="Helvetica Neue" charset="0"/>
                </a:rPr>
                <a:t>Apache Cassandra™ </a:t>
              </a:r>
            </a:p>
            <a:p>
              <a:r>
                <a:rPr lang="de-DE" sz="1050" dirty="0">
                  <a:latin typeface="Helvetica Neue" charset="0"/>
                  <a:ea typeface="Helvetica Neue" charset="0"/>
                  <a:cs typeface="Helvetica Neue" charset="0"/>
                </a:rPr>
                <a:t>Cluster</a:t>
              </a: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240373" y="3689166"/>
              <a:ext cx="1672610" cy="1374424"/>
              <a:chOff x="1240373" y="3689166"/>
              <a:chExt cx="1672610" cy="1374424"/>
            </a:xfrm>
          </p:grpSpPr>
          <p:sp>
            <p:nvSpPr>
              <p:cNvPr id="76" name="Shape 178"/>
              <p:cNvSpPr/>
              <p:nvPr/>
            </p:nvSpPr>
            <p:spPr>
              <a:xfrm>
                <a:off x="1521849" y="3932862"/>
                <a:ext cx="1136507" cy="1130728"/>
              </a:xfrm>
              <a:prstGeom prst="ellipse">
                <a:avLst/>
              </a:prstGeom>
              <a:noFill/>
              <a:ln w="57150" cap="flat">
                <a:solidFill>
                  <a:srgbClr val="00B0F0"/>
                </a:solidFill>
                <a:prstDash val="solid"/>
                <a:round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algn="ctr">
                  <a:spcBef>
                    <a:spcPts val="600"/>
                  </a:spcBef>
                  <a:defRPr sz="2000" cap="all" spc="1500">
                    <a:solidFill>
                      <a:srgbClr val="4C5958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 sz="600"/>
              </a:p>
            </p:txBody>
          </p:sp>
          <p:grpSp>
            <p:nvGrpSpPr>
              <p:cNvPr id="88" name="Gruppierung 87"/>
              <p:cNvGrpSpPr/>
              <p:nvPr/>
            </p:nvGrpSpPr>
            <p:grpSpPr>
              <a:xfrm>
                <a:off x="2350032" y="4415100"/>
                <a:ext cx="562951" cy="551212"/>
                <a:chOff x="1329393" y="5205790"/>
                <a:chExt cx="459826" cy="462100"/>
              </a:xfrm>
            </p:grpSpPr>
            <p:sp>
              <p:nvSpPr>
                <p:cNvPr id="78" name="Shape 180"/>
                <p:cNvSpPr/>
                <p:nvPr/>
              </p:nvSpPr>
              <p:spPr>
                <a:xfrm>
                  <a:off x="1329393" y="5205790"/>
                  <a:ext cx="459826" cy="462100"/>
                </a:xfrm>
                <a:prstGeom prst="ellipse">
                  <a:avLst/>
                </a:prstGeom>
                <a:solidFill>
                  <a:schemeClr val="bg1"/>
                </a:solidFill>
                <a:ln w="19050" cap="flat">
                  <a:solidFill>
                    <a:schemeClr val="accent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spcBef>
                      <a:spcPts val="600"/>
                    </a:spcBef>
                    <a:defRPr sz="3600">
                      <a:solidFill>
                        <a:srgbClr val="FFFFFF"/>
                      </a:solidFill>
                      <a:latin typeface="Gill Sans MT"/>
                      <a:ea typeface="Gill Sans MT"/>
                      <a:cs typeface="Gill Sans MT"/>
                      <a:sym typeface="Gill Sans MT"/>
                    </a:defRPr>
                  </a:pPr>
                  <a:endParaRPr lang="de-DE" sz="450" b="1" dirty="0">
                    <a:solidFill>
                      <a:srgbClr val="FFFFFF"/>
                    </a:solidFill>
                    <a:latin typeface="Helvetica Neue Light" charset="0"/>
                    <a:ea typeface="Helvetica Neue Light" charset="0"/>
                    <a:cs typeface="Helvetica Neue Light" charset="0"/>
                    <a:sym typeface="Gill Sans MT"/>
                  </a:endParaRPr>
                </a:p>
              </p:txBody>
            </p:sp>
            <p:pic>
              <p:nvPicPr>
                <p:cNvPr id="86" name="Bild 85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83541" y="5318117"/>
                  <a:ext cx="390748" cy="263817"/>
                </a:xfrm>
                <a:prstGeom prst="rect">
                  <a:avLst/>
                </a:prstGeom>
              </p:spPr>
            </p:pic>
          </p:grpSp>
          <p:grpSp>
            <p:nvGrpSpPr>
              <p:cNvPr id="89" name="Gruppierung 88"/>
              <p:cNvGrpSpPr/>
              <p:nvPr/>
            </p:nvGrpSpPr>
            <p:grpSpPr>
              <a:xfrm>
                <a:off x="1821069" y="3689166"/>
                <a:ext cx="562951" cy="551212"/>
                <a:chOff x="1329393" y="5205790"/>
                <a:chExt cx="459826" cy="462100"/>
              </a:xfrm>
            </p:grpSpPr>
            <p:sp>
              <p:nvSpPr>
                <p:cNvPr id="90" name="Shape 180"/>
                <p:cNvSpPr/>
                <p:nvPr/>
              </p:nvSpPr>
              <p:spPr>
                <a:xfrm>
                  <a:off x="1329393" y="5205790"/>
                  <a:ext cx="459826" cy="462100"/>
                </a:xfrm>
                <a:prstGeom prst="ellipse">
                  <a:avLst/>
                </a:prstGeom>
                <a:solidFill>
                  <a:schemeClr val="bg1"/>
                </a:solidFill>
                <a:ln w="19050" cap="flat">
                  <a:solidFill>
                    <a:schemeClr val="accent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spcBef>
                      <a:spcPts val="600"/>
                    </a:spcBef>
                    <a:defRPr sz="3600">
                      <a:solidFill>
                        <a:srgbClr val="FFFFFF"/>
                      </a:solidFill>
                      <a:latin typeface="Gill Sans MT"/>
                      <a:ea typeface="Gill Sans MT"/>
                      <a:cs typeface="Gill Sans MT"/>
                      <a:sym typeface="Gill Sans MT"/>
                    </a:defRPr>
                  </a:pPr>
                  <a:endParaRPr lang="de-DE" sz="450" b="1" dirty="0">
                    <a:solidFill>
                      <a:srgbClr val="FFFFFF"/>
                    </a:solidFill>
                    <a:latin typeface="Helvetica Neue Light" charset="0"/>
                    <a:ea typeface="Helvetica Neue Light" charset="0"/>
                    <a:cs typeface="Helvetica Neue Light" charset="0"/>
                    <a:sym typeface="Gill Sans MT"/>
                  </a:endParaRPr>
                </a:p>
              </p:txBody>
            </p:sp>
            <p:pic>
              <p:nvPicPr>
                <p:cNvPr id="91" name="Bild 90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83541" y="5318117"/>
                  <a:ext cx="390748" cy="263817"/>
                </a:xfrm>
                <a:prstGeom prst="rect">
                  <a:avLst/>
                </a:prstGeom>
              </p:spPr>
            </p:pic>
          </p:grpSp>
          <p:grpSp>
            <p:nvGrpSpPr>
              <p:cNvPr id="92" name="Gruppierung 91"/>
              <p:cNvGrpSpPr/>
              <p:nvPr/>
            </p:nvGrpSpPr>
            <p:grpSpPr>
              <a:xfrm>
                <a:off x="1240373" y="4399481"/>
                <a:ext cx="562951" cy="551212"/>
                <a:chOff x="1317722" y="5205790"/>
                <a:chExt cx="459826" cy="462100"/>
              </a:xfrm>
            </p:grpSpPr>
            <p:sp>
              <p:nvSpPr>
                <p:cNvPr id="93" name="Shape 180"/>
                <p:cNvSpPr/>
                <p:nvPr/>
              </p:nvSpPr>
              <p:spPr>
                <a:xfrm>
                  <a:off x="1317722" y="5205790"/>
                  <a:ext cx="459826" cy="462100"/>
                </a:xfrm>
                <a:prstGeom prst="ellipse">
                  <a:avLst/>
                </a:prstGeom>
                <a:solidFill>
                  <a:schemeClr val="bg1"/>
                </a:solidFill>
                <a:ln w="19050" cap="flat">
                  <a:solidFill>
                    <a:schemeClr val="accent2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spcBef>
                      <a:spcPts val="600"/>
                    </a:spcBef>
                    <a:defRPr sz="3600">
                      <a:solidFill>
                        <a:srgbClr val="FFFFFF"/>
                      </a:solidFill>
                      <a:latin typeface="Gill Sans MT"/>
                      <a:ea typeface="Gill Sans MT"/>
                      <a:cs typeface="Gill Sans MT"/>
                      <a:sym typeface="Gill Sans MT"/>
                    </a:defRPr>
                  </a:pPr>
                  <a:endParaRPr lang="de-DE" sz="450" b="1" dirty="0">
                    <a:solidFill>
                      <a:srgbClr val="FFFFFF"/>
                    </a:solidFill>
                    <a:latin typeface="Helvetica Neue Light" charset="0"/>
                    <a:ea typeface="Helvetica Neue Light" charset="0"/>
                    <a:cs typeface="Helvetica Neue Light" charset="0"/>
                    <a:sym typeface="Gill Sans MT"/>
                  </a:endParaRPr>
                </a:p>
              </p:txBody>
            </p:sp>
            <p:pic>
              <p:nvPicPr>
                <p:cNvPr id="94" name="Bild 93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83541" y="5318117"/>
                  <a:ext cx="390748" cy="263817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4" name="Rechteck 13"/>
          <p:cNvSpPr/>
          <p:nvPr/>
        </p:nvSpPr>
        <p:spPr>
          <a:xfrm>
            <a:off x="308873" y="4528496"/>
            <a:ext cx="77707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hlinkClick r:id="rId4"/>
              </a:rPr>
              <a:t>https://</a:t>
            </a:r>
            <a:r>
              <a:rPr lang="de-DE" sz="1050" dirty="0" err="1">
                <a:hlinkClick r:id="rId4"/>
              </a:rPr>
              <a:t>docs.datastax.com</a:t>
            </a:r>
            <a:r>
              <a:rPr lang="de-DE" sz="1050" dirty="0">
                <a:hlinkClick r:id="rId4"/>
              </a:rPr>
              <a:t>/en/</a:t>
            </a:r>
            <a:r>
              <a:rPr lang="de-DE" sz="1050" dirty="0" err="1">
                <a:hlinkClick r:id="rId4"/>
              </a:rPr>
              <a:t>datastax_enterprise</a:t>
            </a:r>
            <a:r>
              <a:rPr lang="de-DE" sz="1050" dirty="0">
                <a:hlinkClick r:id="rId4"/>
              </a:rPr>
              <a:t>/5.0/</a:t>
            </a:r>
            <a:r>
              <a:rPr lang="de-DE" sz="1050" dirty="0" err="1">
                <a:hlinkClick r:id="rId4"/>
              </a:rPr>
              <a:t>datastax_enterprise</a:t>
            </a:r>
            <a:r>
              <a:rPr lang="de-DE" sz="1050" dirty="0">
                <a:hlinkClick r:id="rId4"/>
              </a:rPr>
              <a:t>/</a:t>
            </a:r>
            <a:r>
              <a:rPr lang="de-DE" sz="1050" dirty="0" err="1">
                <a:hlinkClick r:id="rId4"/>
              </a:rPr>
              <a:t>srch</a:t>
            </a:r>
            <a:r>
              <a:rPr lang="de-DE" sz="1050" dirty="0">
                <a:hlinkClick r:id="rId4"/>
              </a:rPr>
              <a:t>/</a:t>
            </a:r>
            <a:r>
              <a:rPr lang="de-DE" sz="1050" dirty="0" err="1">
                <a:hlinkClick r:id="rId4"/>
              </a:rPr>
              <a:t>searchOssSolrDiff.html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3868626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418267" y="1653961"/>
            <a:ext cx="3895345" cy="2542032"/>
          </a:xfrm>
          <a:prstGeom prst="roundRect">
            <a:avLst>
              <a:gd name="adj" fmla="val 384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050" dirty="0"/>
          </a:p>
        </p:txBody>
      </p:sp>
      <p:sp>
        <p:nvSpPr>
          <p:cNvPr id="91" name="Title 9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Inserting with DSE Search enabled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7021" y="1037587"/>
            <a:ext cx="1274708" cy="737562"/>
            <a:chOff x="596549" y="2869586"/>
            <a:chExt cx="1699611" cy="718620"/>
          </a:xfrm>
        </p:grpSpPr>
        <p:sp>
          <p:nvSpPr>
            <p:cNvPr id="6" name="TextBox 5"/>
            <p:cNvSpPr txBox="1"/>
            <p:nvPr/>
          </p:nvSpPr>
          <p:spPr>
            <a:xfrm>
              <a:off x="596549" y="2869586"/>
              <a:ext cx="1699611" cy="337357"/>
            </a:xfrm>
            <a:prstGeom prst="rect">
              <a:avLst/>
            </a:prstGeom>
            <a:noFill/>
            <a:ln>
              <a:solidFill>
                <a:schemeClr val="accent5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de-DE" sz="825" dirty="0" err="1">
                  <a:latin typeface="Andale Mono" charset="0"/>
                  <a:ea typeface="Andale Mono" charset="0"/>
                  <a:cs typeface="Andale Mono" charset="0"/>
                </a:rPr>
                <a:t>user_id</a:t>
              </a:r>
              <a:r>
                <a:rPr lang="de-DE" sz="825" dirty="0">
                  <a:latin typeface="Andale Mono" charset="0"/>
                  <a:ea typeface="Andale Mono" charset="0"/>
                  <a:cs typeface="Andale Mono" charset="0"/>
                </a:rPr>
                <a:t> : 4</a:t>
              </a:r>
              <a:br>
                <a:rPr lang="de-DE" sz="825" dirty="0">
                  <a:latin typeface="Andale Mono" charset="0"/>
                  <a:ea typeface="Andale Mono" charset="0"/>
                  <a:cs typeface="Andale Mono" charset="0"/>
                </a:rPr>
              </a:br>
              <a:r>
                <a:rPr lang="de-DE" sz="825" dirty="0" err="1">
                  <a:latin typeface="Andale Mono" charset="0"/>
                  <a:ea typeface="Andale Mono" charset="0"/>
                  <a:cs typeface="Andale Mono" charset="0"/>
                </a:rPr>
                <a:t>name</a:t>
              </a:r>
              <a:r>
                <a:rPr lang="de-DE" sz="825" dirty="0">
                  <a:latin typeface="Andale Mono" charset="0"/>
                  <a:ea typeface="Andale Mono" charset="0"/>
                  <a:cs typeface="Andale Mono" charset="0"/>
                </a:rPr>
                <a:t> : </a:t>
              </a:r>
              <a:r>
                <a:rPr lang="de-DE" sz="825" dirty="0" err="1">
                  <a:latin typeface="Andale Mono" charset="0"/>
                  <a:ea typeface="Andale Mono" charset="0"/>
                  <a:cs typeface="Andale Mono" charset="0"/>
                </a:rPr>
                <a:t>SearchKing</a:t>
              </a:r>
              <a:endParaRPr lang="de-DE" sz="825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30510" y="3374547"/>
              <a:ext cx="921620" cy="213659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de-DE" sz="825" dirty="0">
                  <a:latin typeface="Helvetica Neue" charset="0"/>
                  <a:ea typeface="Helvetica Neue" charset="0"/>
                  <a:cs typeface="Helvetica Neue" charset="0"/>
                </a:rPr>
                <a:t>CQL </a:t>
              </a:r>
              <a:r>
                <a:rPr lang="de-DE" sz="825" dirty="0" err="1">
                  <a:latin typeface="Helvetica Neue" charset="0"/>
                  <a:ea typeface="Helvetica Neue" charset="0"/>
                  <a:cs typeface="Helvetica Neue" charset="0"/>
                </a:rPr>
                <a:t>insert</a:t>
              </a:r>
              <a:endParaRPr lang="de-DE" sz="825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560533" y="2924977"/>
            <a:ext cx="722614" cy="323165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de-DE" sz="750" u="sng" dirty="0">
                <a:latin typeface="Andale Mono" charset="0"/>
                <a:ea typeface="Andale Mono" charset="0"/>
                <a:cs typeface="Andale Mono" charset="0"/>
              </a:rPr>
              <a:t>COMMIT LOG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07898" y="1754397"/>
            <a:ext cx="825867" cy="253916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1050" u="sng" dirty="0">
                <a:latin typeface="Andale Mono" charset="0"/>
                <a:ea typeface="Andale Mono" charset="0"/>
                <a:cs typeface="Andale Mono" charset="0"/>
              </a:rPr>
              <a:t>MEMTABLE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58790"/>
              </p:ext>
            </p:extLst>
          </p:nvPr>
        </p:nvGraphicFramePr>
        <p:xfrm>
          <a:off x="1616665" y="3141476"/>
          <a:ext cx="494014" cy="469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i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233106"/>
              </p:ext>
            </p:extLst>
          </p:nvPr>
        </p:nvGraphicFramePr>
        <p:xfrm>
          <a:off x="1614822" y="2142357"/>
          <a:ext cx="1096229" cy="70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979">
                <a:tc>
                  <a:txBody>
                    <a:bodyPr/>
                    <a:lstStyle/>
                    <a:p>
                      <a:pPr algn="ctr"/>
                      <a:endParaRPr lang="de-DE" sz="200" b="0" i="0" kern="120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00" b="0" i="0" kern="120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979">
                <a:tc>
                  <a:txBody>
                    <a:bodyPr/>
                    <a:lstStyle/>
                    <a:p>
                      <a:pPr algn="ctr"/>
                      <a:endParaRPr lang="de-DE" sz="200" b="0" i="0" kern="120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00" b="0" i="0" kern="120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979">
                <a:tc>
                  <a:txBody>
                    <a:bodyPr/>
                    <a:lstStyle/>
                    <a:p>
                      <a:pPr algn="ctr"/>
                      <a:endParaRPr lang="de-DE" sz="200" b="0" i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979">
                <a:tc>
                  <a:txBody>
                    <a:bodyPr/>
                    <a:lstStyle/>
                    <a:p>
                      <a:pPr algn="ctr"/>
                      <a:endParaRPr lang="de-DE" sz="200" b="0" i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979">
                <a:tc>
                  <a:txBody>
                    <a:bodyPr/>
                    <a:lstStyle/>
                    <a:p>
                      <a:pPr algn="ctr"/>
                      <a:endParaRPr lang="de-DE" sz="200" b="0" i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3848086" y="1750728"/>
            <a:ext cx="986167" cy="253916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1050" u="sng" dirty="0">
                <a:latin typeface="Andale Mono" charset="0"/>
                <a:ea typeface="Andale Mono" charset="0"/>
                <a:cs typeface="Andale Mono" charset="0"/>
              </a:rPr>
              <a:t>RAM </a:t>
            </a:r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Buffer</a:t>
            </a:r>
            <a:endParaRPr lang="de-DE" sz="1050" u="sng" dirty="0">
              <a:latin typeface="Andale Mono" charset="0"/>
              <a:ea typeface="Andale Mono" charset="0"/>
              <a:cs typeface="Andale Mono" charset="0"/>
            </a:endParaRPr>
          </a:p>
        </p:txBody>
      </p: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557358"/>
              </p:ext>
            </p:extLst>
          </p:nvPr>
        </p:nvGraphicFramePr>
        <p:xfrm>
          <a:off x="3851760" y="2142357"/>
          <a:ext cx="1254074" cy="709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09894">
                <a:tc>
                  <a:txBody>
                    <a:bodyPr/>
                    <a:lstStyle/>
                    <a:p>
                      <a:pPr algn="ctr"/>
                      <a:endParaRPr lang="de-DE" sz="1500" b="0" i="0" kern="120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3949588" y="2385614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1" name="Rounded Rectangle 40"/>
          <p:cNvSpPr/>
          <p:nvPr/>
        </p:nvSpPr>
        <p:spPr>
          <a:xfrm>
            <a:off x="4228480" y="2381042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2" name="Rounded Rectangle 41"/>
          <p:cNvSpPr/>
          <p:nvPr/>
        </p:nvSpPr>
        <p:spPr>
          <a:xfrm>
            <a:off x="4525660" y="2376470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3" name="Rounded Rectangle 42"/>
          <p:cNvSpPr/>
          <p:nvPr/>
        </p:nvSpPr>
        <p:spPr>
          <a:xfrm>
            <a:off x="4801453" y="2371898"/>
            <a:ext cx="147806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070846" y="2381042"/>
            <a:ext cx="7772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019506" y="2138710"/>
            <a:ext cx="9605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/>
              <a:t>UpdateHandler</a:t>
            </a:r>
            <a:endParaRPr lang="de-DE" sz="9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4430702" y="2758380"/>
            <a:ext cx="3049" cy="481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432415" y="2882097"/>
            <a:ext cx="889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soft </a:t>
            </a:r>
            <a:r>
              <a:rPr lang="de-DE" sz="900" dirty="0" err="1"/>
              <a:t>commit</a:t>
            </a:r>
            <a:r>
              <a:rPr lang="de-DE" sz="900" dirty="0"/>
              <a:t> / </a:t>
            </a:r>
          </a:p>
          <a:p>
            <a:r>
              <a:rPr lang="de-DE" sz="900" dirty="0" err="1"/>
              <a:t>hard</a:t>
            </a:r>
            <a:r>
              <a:rPr lang="de-DE" sz="900" dirty="0"/>
              <a:t> </a:t>
            </a:r>
            <a:r>
              <a:rPr lang="de-DE" sz="900" dirty="0" err="1"/>
              <a:t>commit</a:t>
            </a:r>
            <a:endParaRPr lang="de-DE" sz="900" dirty="0"/>
          </a:p>
        </p:txBody>
      </p:sp>
      <p:sp>
        <p:nvSpPr>
          <p:cNvPr id="45" name="Rounded Rectangle 44"/>
          <p:cNvSpPr/>
          <p:nvPr/>
        </p:nvSpPr>
        <p:spPr>
          <a:xfrm>
            <a:off x="3949153" y="2618374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6" name="Rounded Rectangle 45"/>
          <p:cNvSpPr/>
          <p:nvPr/>
        </p:nvSpPr>
        <p:spPr>
          <a:xfrm>
            <a:off x="4228045" y="2613802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7" name="Rounded Rectangle 46"/>
          <p:cNvSpPr/>
          <p:nvPr/>
        </p:nvSpPr>
        <p:spPr>
          <a:xfrm>
            <a:off x="4525225" y="2609230"/>
            <a:ext cx="159770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8" name="Rounded Rectangle 47"/>
          <p:cNvSpPr/>
          <p:nvPr/>
        </p:nvSpPr>
        <p:spPr>
          <a:xfrm>
            <a:off x="4801018" y="2604658"/>
            <a:ext cx="147806" cy="158696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49" name="Rounded Rectangle 48"/>
          <p:cNvSpPr/>
          <p:nvPr/>
        </p:nvSpPr>
        <p:spPr>
          <a:xfrm>
            <a:off x="3877241" y="3442475"/>
            <a:ext cx="423317" cy="305997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53" name="Rounded Rectangle 52"/>
          <p:cNvSpPr/>
          <p:nvPr/>
        </p:nvSpPr>
        <p:spPr>
          <a:xfrm>
            <a:off x="4366977" y="3442475"/>
            <a:ext cx="423317" cy="305997"/>
          </a:xfrm>
          <a:prstGeom prst="roundRect">
            <a:avLst>
              <a:gd name="adj" fmla="val 3334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50"/>
          </a:p>
        </p:txBody>
      </p:sp>
      <p:sp>
        <p:nvSpPr>
          <p:cNvPr id="54" name="TextBox 53"/>
          <p:cNvSpPr txBox="1"/>
          <p:nvPr/>
        </p:nvSpPr>
        <p:spPr>
          <a:xfrm>
            <a:off x="6376470" y="853566"/>
            <a:ext cx="1146468" cy="253916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Replica</a:t>
            </a:r>
            <a:r>
              <a:rPr lang="de-DE" sz="1050" u="sng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node</a:t>
            </a:r>
            <a:endParaRPr lang="de-DE" sz="1050" u="sng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56" name="Straight Arrow Connector 55"/>
          <p:cNvCxnSpPr>
            <a:stCxn id="6" idx="2"/>
          </p:cNvCxnSpPr>
          <p:nvPr/>
        </p:nvCxnSpPr>
        <p:spPr>
          <a:xfrm>
            <a:off x="714375" y="1383836"/>
            <a:ext cx="715570" cy="643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" idx="3"/>
            <a:endCxn id="57" idx="1"/>
          </p:cNvCxnSpPr>
          <p:nvPr/>
        </p:nvCxnSpPr>
        <p:spPr>
          <a:xfrm flipV="1">
            <a:off x="5313611" y="1626955"/>
            <a:ext cx="1062859" cy="1298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" idx="3"/>
          </p:cNvCxnSpPr>
          <p:nvPr/>
        </p:nvCxnSpPr>
        <p:spPr>
          <a:xfrm>
            <a:off x="5313611" y="2924977"/>
            <a:ext cx="1159020" cy="1509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5541133" y="2766366"/>
            <a:ext cx="1274708" cy="346249"/>
          </a:xfrm>
          <a:prstGeom prst="rect">
            <a:avLst/>
          </a:prstGeom>
          <a:noFill/>
          <a:ln>
            <a:solidFill>
              <a:schemeClr val="accent5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825" dirty="0" err="1">
                <a:latin typeface="Andale Mono" charset="0"/>
                <a:ea typeface="Andale Mono" charset="0"/>
                <a:cs typeface="Andale Mono" charset="0"/>
              </a:rPr>
              <a:t>user_id</a:t>
            </a:r>
            <a:r>
              <a:rPr lang="de-DE" sz="825" dirty="0">
                <a:latin typeface="Andale Mono" charset="0"/>
                <a:ea typeface="Andale Mono" charset="0"/>
                <a:cs typeface="Andale Mono" charset="0"/>
              </a:rPr>
              <a:t> : 4</a:t>
            </a:r>
            <a:br>
              <a:rPr lang="de-DE" sz="825" dirty="0">
                <a:latin typeface="Andale Mono" charset="0"/>
                <a:ea typeface="Andale Mono" charset="0"/>
                <a:cs typeface="Andale Mono" charset="0"/>
              </a:rPr>
            </a:br>
            <a:r>
              <a:rPr lang="de-DE" sz="825" dirty="0" err="1">
                <a:latin typeface="Andale Mono" charset="0"/>
                <a:ea typeface="Andale Mono" charset="0"/>
                <a:cs typeface="Andale Mono" charset="0"/>
              </a:rPr>
              <a:t>name</a:t>
            </a:r>
            <a:r>
              <a:rPr lang="de-DE" sz="825" dirty="0">
                <a:latin typeface="Andale Mono" charset="0"/>
                <a:ea typeface="Andale Mono" charset="0"/>
                <a:cs typeface="Andale Mono" charset="0"/>
              </a:rPr>
              <a:t> : </a:t>
            </a:r>
            <a:r>
              <a:rPr lang="de-DE" sz="825" dirty="0" err="1">
                <a:latin typeface="Andale Mono" charset="0"/>
                <a:ea typeface="Andale Mono" charset="0"/>
                <a:cs typeface="Andale Mono" charset="0"/>
              </a:rPr>
              <a:t>SearchKing</a:t>
            </a:r>
            <a:endParaRPr lang="de-DE" sz="825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04799" y="3424852"/>
            <a:ext cx="691215" cy="21929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825" dirty="0">
                <a:latin typeface="Helvetica Neue" charset="0"/>
                <a:ea typeface="Helvetica Neue" charset="0"/>
                <a:cs typeface="Helvetica Neue" charset="0"/>
              </a:rPr>
              <a:t>CQL </a:t>
            </a:r>
            <a:r>
              <a:rPr lang="de-DE" sz="825" dirty="0" err="1">
                <a:latin typeface="Helvetica Neue" charset="0"/>
                <a:ea typeface="Helvetica Neue" charset="0"/>
                <a:cs typeface="Helvetica Neue" charset="0"/>
              </a:rPr>
              <a:t>insert</a:t>
            </a:r>
            <a:endParaRPr lang="de-DE" sz="825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858545" y="2285253"/>
            <a:ext cx="691215" cy="21929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825" dirty="0">
                <a:latin typeface="Helvetica Neue" charset="0"/>
                <a:ea typeface="Helvetica Neue" charset="0"/>
                <a:cs typeface="Helvetica Neue" charset="0"/>
              </a:rPr>
              <a:t>CQL </a:t>
            </a:r>
            <a:r>
              <a:rPr lang="de-DE" sz="825" dirty="0" err="1">
                <a:latin typeface="Helvetica Neue" charset="0"/>
                <a:ea typeface="Helvetica Neue" charset="0"/>
                <a:cs typeface="Helvetica Neue" charset="0"/>
              </a:rPr>
              <a:t>insert</a:t>
            </a:r>
            <a:endParaRPr lang="de-DE" sz="825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3884139" y="2132458"/>
            <a:ext cx="761747" cy="21929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825">
                <a:latin typeface="Andale Mono" charset="0"/>
                <a:ea typeface="Andale Mono" charset="0"/>
                <a:cs typeface="Andale Mono" charset="0"/>
              </a:rPr>
              <a:t>Documents</a:t>
            </a:r>
            <a:endParaRPr lang="de-DE" sz="825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789381" y="3197220"/>
            <a:ext cx="697627" cy="21929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825" dirty="0">
                <a:latin typeface="Andale Mono" charset="0"/>
                <a:ea typeface="Andale Mono" charset="0"/>
                <a:cs typeface="Andale Mono" charset="0"/>
              </a:rPr>
              <a:t>Segments</a:t>
            </a:r>
          </a:p>
        </p:txBody>
      </p:sp>
      <p:sp>
        <p:nvSpPr>
          <p:cNvPr id="78" name="Rectangle 77"/>
          <p:cNvSpPr/>
          <p:nvPr/>
        </p:nvSpPr>
        <p:spPr>
          <a:xfrm>
            <a:off x="2752163" y="2148333"/>
            <a:ext cx="278462" cy="709894"/>
          </a:xfrm>
          <a:prstGeom prst="rect">
            <a:avLst/>
          </a:prstGeom>
          <a:ln w="12700"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25" dirty="0"/>
              <a:t>SI API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6376470" y="1178899"/>
            <a:ext cx="1474799" cy="896112"/>
          </a:xfrm>
          <a:prstGeom prst="roundRect">
            <a:avLst>
              <a:gd name="adj" fmla="val 384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050" dirty="0"/>
          </a:p>
        </p:txBody>
      </p:sp>
      <p:sp>
        <p:nvSpPr>
          <p:cNvPr id="85" name="Rounded Rectangle 84"/>
          <p:cNvSpPr/>
          <p:nvPr/>
        </p:nvSpPr>
        <p:spPr>
          <a:xfrm>
            <a:off x="6484309" y="3968515"/>
            <a:ext cx="1474799" cy="896112"/>
          </a:xfrm>
          <a:prstGeom prst="roundRect">
            <a:avLst>
              <a:gd name="adj" fmla="val 384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050" dirty="0"/>
          </a:p>
        </p:txBody>
      </p:sp>
      <p:sp>
        <p:nvSpPr>
          <p:cNvPr id="87" name="TextBox 86"/>
          <p:cNvSpPr txBox="1"/>
          <p:nvPr/>
        </p:nvSpPr>
        <p:spPr>
          <a:xfrm>
            <a:off x="1480176" y="1319413"/>
            <a:ext cx="1066318" cy="253916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Coordinator</a:t>
            </a:r>
            <a:endParaRPr lang="de-DE" sz="1050" u="sng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472045" y="3655681"/>
            <a:ext cx="1146468" cy="253916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none" rtlCol="0">
            <a:spAutoFit/>
          </a:bodyPr>
          <a:lstStyle/>
          <a:p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Replica</a:t>
            </a:r>
            <a:r>
              <a:rPr lang="de-DE" sz="1050" u="sng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50" u="sng" dirty="0" err="1">
                <a:latin typeface="Andale Mono" charset="0"/>
                <a:ea typeface="Andale Mono" charset="0"/>
                <a:cs typeface="Andale Mono" charset="0"/>
              </a:rPr>
              <a:t>node</a:t>
            </a:r>
            <a:endParaRPr lang="de-DE" sz="1050" u="sng" dirty="0">
              <a:latin typeface="Andale Mono" charset="0"/>
              <a:ea typeface="Andale Mono" charset="0"/>
              <a:cs typeface="Andale Mono" charset="0"/>
            </a:endParaRP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075452"/>
              </p:ext>
            </p:extLst>
          </p:nvPr>
        </p:nvGraphicFramePr>
        <p:xfrm>
          <a:off x="2411651" y="3130566"/>
          <a:ext cx="518815" cy="438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i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750917"/>
              </p:ext>
            </p:extLst>
          </p:nvPr>
        </p:nvGraphicFramePr>
        <p:xfrm>
          <a:off x="2525951" y="3244866"/>
          <a:ext cx="518815" cy="438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i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B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675842"/>
              </p:ext>
            </p:extLst>
          </p:nvPr>
        </p:nvGraphicFramePr>
        <p:xfrm>
          <a:off x="2640251" y="3359166"/>
          <a:ext cx="518815" cy="438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i="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7">
                <a:tc>
                  <a:txBody>
                    <a:bodyPr/>
                    <a:lstStyle/>
                    <a:p>
                      <a:pPr algn="l"/>
                      <a:endParaRPr lang="de-DE" sz="200" b="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014743"/>
              </p:ext>
            </p:extLst>
          </p:nvPr>
        </p:nvGraphicFramePr>
        <p:xfrm>
          <a:off x="1730965" y="3255776"/>
          <a:ext cx="494014" cy="469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i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086346"/>
              </p:ext>
            </p:extLst>
          </p:nvPr>
        </p:nvGraphicFramePr>
        <p:xfrm>
          <a:off x="1845265" y="3370076"/>
          <a:ext cx="494014" cy="469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de-DE" sz="100" b="0" i="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Chalkboard" charset="0"/>
                        <a:ea typeface="Chalkboard" charset="0"/>
                        <a:cs typeface="Chalkboard" charset="0"/>
                      </a:endParaRPr>
                    </a:p>
                  </a:txBody>
                  <a:tcPr marL="68580" marR="68580" marT="34290" marB="34290">
                    <a:lnL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0" name="TextBox 59"/>
          <p:cNvSpPr txBox="1"/>
          <p:nvPr/>
        </p:nvSpPr>
        <p:spPr>
          <a:xfrm>
            <a:off x="2339279" y="2923933"/>
            <a:ext cx="606694" cy="207749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de-DE" sz="750" u="sng" dirty="0">
                <a:latin typeface="Andale Mono" charset="0"/>
                <a:ea typeface="Andale Mono" charset="0"/>
                <a:cs typeface="Andale Mono" charset="0"/>
              </a:rPr>
              <a:t>SSTABLE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0585" y="1267264"/>
            <a:ext cx="1235109" cy="68884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4154" y="4072151"/>
            <a:ext cx="1235109" cy="68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6513"/>
      </p:ext>
    </p:extLst>
  </p:cSld>
  <p:clrMapOvr>
    <a:masterClrMapping/>
  </p:clrMapOvr>
</p:sld>
</file>

<file path=ppt/theme/theme1.xml><?xml version="1.0" encoding="utf-8"?>
<a:theme xmlns:a="http://schemas.openxmlformats.org/drawingml/2006/main" name="DataStax_Template_Widescreen">
  <a:themeElements>
    <a:clrScheme name="DataStax 2018">
      <a:dk1>
        <a:srgbClr val="000000"/>
      </a:dk1>
      <a:lt1>
        <a:srgbClr val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007997"/>
      </a:hlink>
      <a:folHlink>
        <a:srgbClr val="374C5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ataStax 2018" id="{D3827187-BCD1-524E-827E-1B9956023528}" vid="{205F31E9-C290-354E-9C88-283432D4769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DataStax 2018_FINAL PPT Template</Template>
  <TotalTime>21950</TotalTime>
  <Words>451</Words>
  <Application>Microsoft Macintosh PowerPoint</Application>
  <PresentationFormat>On-screen Show (16:9)</PresentationFormat>
  <Paragraphs>126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.AppleSystemUIFont</vt:lpstr>
      <vt:lpstr>Andale Mono</vt:lpstr>
      <vt:lpstr>Arial</vt:lpstr>
      <vt:lpstr>Calibri</vt:lpstr>
      <vt:lpstr>Chalkboard</vt:lpstr>
      <vt:lpstr>DejaVu Sans</vt:lpstr>
      <vt:lpstr>Gill Sans MT</vt:lpstr>
      <vt:lpstr>Helvetica</vt:lpstr>
      <vt:lpstr>Helvetica Neue</vt:lpstr>
      <vt:lpstr>Helvetica Neue Light</vt:lpstr>
      <vt:lpstr>Helvetica Neue Medium</vt:lpstr>
      <vt:lpstr>Helvetica Neue UltraLight</vt:lpstr>
      <vt:lpstr>Times New Roman</vt:lpstr>
      <vt:lpstr>DataStax_Template_Widescreen</vt:lpstr>
      <vt:lpstr>DataStax Enterprise 6 Solution Day </vt:lpstr>
      <vt:lpstr>Agenda</vt:lpstr>
      <vt:lpstr>Information Search</vt:lpstr>
      <vt:lpstr>Information Search</vt:lpstr>
      <vt:lpstr>Query by non-PK</vt:lpstr>
      <vt:lpstr>Querying through CQL</vt:lpstr>
      <vt:lpstr>DSE Search Architektur</vt:lpstr>
      <vt:lpstr>The Open Source Way</vt:lpstr>
      <vt:lpstr>Inserting with DSE Search enabled</vt:lpstr>
      <vt:lpstr>Agenda</vt:lpstr>
      <vt:lpstr>Thank you</vt:lpstr>
    </vt:vector>
  </TitlesOfParts>
  <Manager/>
  <Company/>
  <LinksUpToDate>false</LinksUpToDate>
  <SharedDoc>false</SharedDoc>
  <HyperlinkBase/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Yen Wolf</dc:creator>
  <cp:keywords/>
  <dc:description/>
  <cp:lastModifiedBy>Cedrick Lunven</cp:lastModifiedBy>
  <cp:revision>219</cp:revision>
  <cp:lastPrinted>2018-04-19T21:57:49Z</cp:lastPrinted>
  <dcterms:created xsi:type="dcterms:W3CDTF">2018-03-30T00:33:11Z</dcterms:created>
  <dcterms:modified xsi:type="dcterms:W3CDTF">2018-06-20T15:45:59Z</dcterms:modified>
  <cp:category/>
</cp:coreProperties>
</file>